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7" r:id="rId4"/>
  </p:sldMasterIdLst>
  <p:sldIdLst>
    <p:sldId id="372" r:id="rId5"/>
    <p:sldId id="348" r:id="rId6"/>
    <p:sldId id="350" r:id="rId7"/>
    <p:sldId id="353" r:id="rId8"/>
    <p:sldId id="351" r:id="rId9"/>
    <p:sldId id="352" r:id="rId10"/>
    <p:sldId id="355" r:id="rId11"/>
    <p:sldId id="368" r:id="rId12"/>
    <p:sldId id="369" r:id="rId13"/>
    <p:sldId id="3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3333FF"/>
    <a:srgbClr val="E7F0FF"/>
    <a:srgbClr val="CBE0FF"/>
    <a:srgbClr val="2828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4" autoAdjust="0"/>
  </p:normalViewPr>
  <p:slideViewPr>
    <p:cSldViewPr snapToGrid="0">
      <p:cViewPr>
        <p:scale>
          <a:sx n="82" d="100"/>
          <a:sy n="8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68EC5FC9-F7D0-0141-850B-7623CA81A77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8F839E6-7F1F-6E4D-B83C-F5DA99E98229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EACA50E-A3A8-9D41-B30C-03B00FB2DEF0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EA92073B-F20B-034A-BC3A-9B993F0DD0BA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4091F50-D240-B145-B0B1-DAEDDFDE34AD}"/>
              </a:ext>
            </a:extLst>
          </p:cNvPr>
          <p:cNvSpPr/>
          <p:nvPr userDrawn="1"/>
        </p:nvSpPr>
        <p:spPr>
          <a:xfrm>
            <a:off x="0" y="-1994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7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7A2141DD-8D8D-FA43-BD4F-2CFC93C87782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71A62821-5E0F-DE41-B5C2-17A3A7277F4E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C311AE14-D8F0-1D4C-9D8D-60383658279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1F2BE645-D4F2-304C-9AFA-473D8F888A85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93640330-30A6-6948-87A7-9DE6D41794F5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ADFB6548-D83C-1D4E-AE87-2E8F1D3D0FA7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D97C7400-7EDC-8845-AB5A-80FB8175C1E2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BC941C44-9B96-0040-8C71-D8364EB57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E014993B-5057-2A4C-9CA0-383DC5504020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43B110E8-1FE2-BC47-A5AE-4C698B688B65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87DACF2F-5D4D-434D-8786-E4DF0385E6F6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FE816CC-CBCA-7946-B9E5-E9649EF369BE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2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950F4E3-11A9-2549-A00D-601AEF6E49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3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21B5A175-E633-E74F-AE3B-DF58F989F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6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xmlns="" id="{261D2778-BA56-D247-9B2C-28D010C9D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xmlns="" id="{2DAF6EFF-134E-BA40-8B51-917FDE13C0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xmlns="" id="{188BF917-678C-1249-95B9-7FD2AC7B2231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xmlns="" id="{BAFF17AE-3EA2-2D47-BCDD-E5587B127062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F2D7EDB7-7C02-0245-8A1F-553F094A442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8CF5D165-4F6F-2447-8B9E-8B0D94808ED3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146C35C7-7133-4C43-BBF7-575440F7BAD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D33DD7BE-C379-5C42-9FB0-EF72161049F4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743DFC41-C6DE-7942-9358-E23A1EE8759D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A2ABB593-7229-9548-8BCC-C947B1BF8D93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986D2413-D60D-484E-ACAB-31891AFDA133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xmlns="" id="{86090E0F-345E-3D4B-8886-95D8A4A77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2586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873" y="758952"/>
            <a:ext cx="7356255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90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873" y="4663440"/>
            <a:ext cx="7356255" cy="1143000"/>
          </a:xfrm>
        </p:spPr>
        <p:txBody>
          <a:bodyPr lIns="91440" rIns="9144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158240" y="4485132"/>
            <a:ext cx="9875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8675A452-E352-BE40-9E44-7C0E90F4DBC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72E00246-7C7C-8E48-B95E-02BE89F197F5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EBF1652A-A323-BC48-9A00-7ECF1C4E1DA4}"/>
              </a:ext>
            </a:extLst>
          </p:cNvPr>
          <p:cNvSpPr/>
          <p:nvPr userDrawn="1"/>
        </p:nvSpPr>
        <p:spPr>
          <a:xfrm>
            <a:off x="11634902" y="2565781"/>
            <a:ext cx="283407" cy="28340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733BC29-8FD1-CB45-8FF6-0C7CC3CB423D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C67EB1F-C984-B840-BD1F-FD174D01A3AF}"/>
              </a:ext>
            </a:extLst>
          </p:cNvPr>
          <p:cNvSpPr/>
          <p:nvPr userDrawn="1"/>
        </p:nvSpPr>
        <p:spPr>
          <a:xfrm>
            <a:off x="6135" y="0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9D75F8B1-A294-E349-BD08-B06B2954212A}"/>
              </a:ext>
            </a:extLst>
          </p:cNvPr>
          <p:cNvGrpSpPr/>
          <p:nvPr userDrawn="1"/>
        </p:nvGrpSpPr>
        <p:grpSpPr>
          <a:xfrm>
            <a:off x="495300" y="0"/>
            <a:ext cx="11201400" cy="6880860"/>
            <a:chOff x="495300" y="0"/>
            <a:chExt cx="11201400" cy="6880860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5942EFAD-842E-9C46-9853-C0F135D24007}"/>
                </a:ext>
              </a:extLst>
            </p:cNvPr>
            <p:cNvSpPr/>
            <p:nvPr userDrawn="1"/>
          </p:nvSpPr>
          <p:spPr>
            <a:xfrm>
              <a:off x="495300" y="0"/>
              <a:ext cx="1337265" cy="6880860"/>
            </a:xfrm>
            <a:custGeom>
              <a:avLst/>
              <a:gdLst>
                <a:gd name="connsiteX0" fmla="*/ 1173967 w 1337265"/>
                <a:gd name="connsiteY0" fmla="*/ 0 h 6880860"/>
                <a:gd name="connsiteX1" fmla="*/ 1319300 w 1337265"/>
                <a:gd name="connsiteY1" fmla="*/ 0 h 6880860"/>
                <a:gd name="connsiteX2" fmla="*/ 1204253 w 1337265"/>
                <a:gd name="connsiteY2" fmla="*/ 146399 h 6880860"/>
                <a:gd name="connsiteX3" fmla="*/ 114300 w 1337265"/>
                <a:gd name="connsiteY3" fmla="*/ 3429000 h 6880860"/>
                <a:gd name="connsiteX4" fmla="*/ 1204253 w 1337265"/>
                <a:gd name="connsiteY4" fmla="*/ 6711601 h 6880860"/>
                <a:gd name="connsiteX5" fmla="*/ 1337265 w 1337265"/>
                <a:gd name="connsiteY5" fmla="*/ 6880860 h 6880860"/>
                <a:gd name="connsiteX6" fmla="*/ 1191931 w 1337265"/>
                <a:gd name="connsiteY6" fmla="*/ 6880860 h 6880860"/>
                <a:gd name="connsiteX7" fmla="*/ 1112661 w 1337265"/>
                <a:gd name="connsiteY7" fmla="*/ 6779988 h 6880860"/>
                <a:gd name="connsiteX8" fmla="*/ 0 w 1337265"/>
                <a:gd name="connsiteY8" fmla="*/ 3429000 h 6880860"/>
                <a:gd name="connsiteX9" fmla="*/ 1112661 w 1337265"/>
                <a:gd name="connsiteY9" fmla="*/ 78012 h 6880860"/>
                <a:gd name="connsiteX10" fmla="*/ 1173967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173967" y="0"/>
                  </a:moveTo>
                  <a:lnTo>
                    <a:pt x="1319300" y="0"/>
                  </a:lnTo>
                  <a:lnTo>
                    <a:pt x="1204253" y="146399"/>
                  </a:lnTo>
                  <a:cubicBezTo>
                    <a:pt x="519693" y="1061765"/>
                    <a:pt x="114300" y="2198040"/>
                    <a:pt x="114300" y="3429000"/>
                  </a:cubicBezTo>
                  <a:cubicBezTo>
                    <a:pt x="114300" y="4659960"/>
                    <a:pt x="519693" y="5796235"/>
                    <a:pt x="1204253" y="6711601"/>
                  </a:cubicBezTo>
                  <a:lnTo>
                    <a:pt x="1337265" y="6880860"/>
                  </a:lnTo>
                  <a:lnTo>
                    <a:pt x="1191931" y="6880860"/>
                  </a:lnTo>
                  <a:lnTo>
                    <a:pt x="1112661" y="6779988"/>
                  </a:lnTo>
                  <a:cubicBezTo>
                    <a:pt x="413839" y="5845552"/>
                    <a:pt x="0" y="4685605"/>
                    <a:pt x="0" y="3429000"/>
                  </a:cubicBezTo>
                  <a:cubicBezTo>
                    <a:pt x="0" y="2172395"/>
                    <a:pt x="413839" y="1012448"/>
                    <a:pt x="1112661" y="78012"/>
                  </a:cubicBezTo>
                  <a:lnTo>
                    <a:pt x="11739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BE0B7AF7-52C0-EB45-93DE-79DFF44F5AAE}"/>
                </a:ext>
              </a:extLst>
            </p:cNvPr>
            <p:cNvSpPr/>
            <p:nvPr userDrawn="1"/>
          </p:nvSpPr>
          <p:spPr>
            <a:xfrm>
              <a:off x="10359435" y="0"/>
              <a:ext cx="1337265" cy="6880860"/>
            </a:xfrm>
            <a:custGeom>
              <a:avLst/>
              <a:gdLst>
                <a:gd name="connsiteX0" fmla="*/ 17965 w 1337265"/>
                <a:gd name="connsiteY0" fmla="*/ 0 h 6880860"/>
                <a:gd name="connsiteX1" fmla="*/ 163299 w 1337265"/>
                <a:gd name="connsiteY1" fmla="*/ 0 h 6880860"/>
                <a:gd name="connsiteX2" fmla="*/ 224604 w 1337265"/>
                <a:gd name="connsiteY2" fmla="*/ 78012 h 6880860"/>
                <a:gd name="connsiteX3" fmla="*/ 1337265 w 1337265"/>
                <a:gd name="connsiteY3" fmla="*/ 3429000 h 6880860"/>
                <a:gd name="connsiteX4" fmla="*/ 224604 w 1337265"/>
                <a:gd name="connsiteY4" fmla="*/ 6779988 h 6880860"/>
                <a:gd name="connsiteX5" fmla="*/ 145334 w 1337265"/>
                <a:gd name="connsiteY5" fmla="*/ 6880860 h 6880860"/>
                <a:gd name="connsiteX6" fmla="*/ 0 w 1337265"/>
                <a:gd name="connsiteY6" fmla="*/ 6880860 h 6880860"/>
                <a:gd name="connsiteX7" fmla="*/ 133012 w 1337265"/>
                <a:gd name="connsiteY7" fmla="*/ 6711601 h 6880860"/>
                <a:gd name="connsiteX8" fmla="*/ 1222965 w 1337265"/>
                <a:gd name="connsiteY8" fmla="*/ 3429000 h 6880860"/>
                <a:gd name="connsiteX9" fmla="*/ 133012 w 1337265"/>
                <a:gd name="connsiteY9" fmla="*/ 146399 h 6880860"/>
                <a:gd name="connsiteX10" fmla="*/ 17965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7965" y="0"/>
                  </a:moveTo>
                  <a:lnTo>
                    <a:pt x="163299" y="0"/>
                  </a:lnTo>
                  <a:lnTo>
                    <a:pt x="224604" y="78012"/>
                  </a:lnTo>
                  <a:cubicBezTo>
                    <a:pt x="923426" y="1012448"/>
                    <a:pt x="1337265" y="2172395"/>
                    <a:pt x="1337265" y="3429000"/>
                  </a:cubicBezTo>
                  <a:cubicBezTo>
                    <a:pt x="1337265" y="4685605"/>
                    <a:pt x="923426" y="5845552"/>
                    <a:pt x="224604" y="6779988"/>
                  </a:cubicBezTo>
                  <a:lnTo>
                    <a:pt x="145334" y="6880860"/>
                  </a:lnTo>
                  <a:lnTo>
                    <a:pt x="0" y="6880860"/>
                  </a:lnTo>
                  <a:lnTo>
                    <a:pt x="133012" y="6711601"/>
                  </a:lnTo>
                  <a:cubicBezTo>
                    <a:pt x="817572" y="5796235"/>
                    <a:pt x="1222965" y="4659960"/>
                    <a:pt x="1222965" y="3429000"/>
                  </a:cubicBezTo>
                  <a:cubicBezTo>
                    <a:pt x="1222965" y="2198040"/>
                    <a:pt x="817572" y="1061765"/>
                    <a:pt x="133012" y="146399"/>
                  </a:cubicBezTo>
                  <a:lnTo>
                    <a:pt x="1796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06E6D77-4CA3-764C-99E1-7D2CFE6B929E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1D155117-8A2A-414B-9598-C2919DF747DC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53838F88-99DE-9246-A83B-9C7DB6AE99EF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D031FBA2-FD0D-7346-8941-4861923E15CF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022D5D5E-3339-5D47-9E1C-8897082672DB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13BE7267-458F-A141-8480-10E9FB55367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A71A438B-57BE-F445-AFBB-BBB2270E9BB4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040C74AA-3663-2A49-AA62-C9207F22B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8E70AAE0-F405-8C4D-B2F2-BC73ABD2560F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FC72AC8A-19AA-5641-88DA-414732A1A643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0FF4153-FE4A-204C-B4B4-F331F8058F73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C0910027-B57E-5C4C-B196-C2CF16EB6B83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797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D896C11-7092-DD43-9676-23A81081B75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D39FB8D4-533A-0C44-89B5-487470B0B82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C642B0AB-C322-C14B-B2A1-E9F144473219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47ABE4C7-7926-3949-9205-07E33FB2D2CE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1B43F26-6C7C-4D43-9D1C-A0F792F54874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C53D175F-F9D4-DD4E-81B9-495A2E867249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852D03A0-BBCF-2042-832A-8082F1377835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E2831508-70C2-2F43-998D-55CE4837B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5232ACE3-4E65-6243-9416-19BFA39FD92C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6A372105-F1CB-9149-A4B9-C151B3CCB9B4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CAE2DDF3-5C18-5644-8994-8CD902656DE8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0383F4E3-E6C1-BB40-90E6-290C140F9A07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7B23D2B0-E152-D14D-8154-8DD47BD10DF3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8A3BEDF6-5ABA-3B42-99BB-4438813B1A4B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A9CF8BE7-F2AC-AB4C-900F-F64D55111EFC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5EF4254B-D281-684E-BD0B-63AEC0AC197C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0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5751389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384D173E-9054-4C40-98EA-A6EAC4D851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1641" y="0"/>
            <a:ext cx="4270360" cy="6858001"/>
          </a:xfrm>
          <a:custGeom>
            <a:avLst/>
            <a:gdLst>
              <a:gd name="connsiteX0" fmla="*/ 1904091 w 4305219"/>
              <a:gd name="connsiteY0" fmla="*/ 0 h 6913983"/>
              <a:gd name="connsiteX1" fmla="*/ 4305219 w 4305219"/>
              <a:gd name="connsiteY1" fmla="*/ 0 h 6913983"/>
              <a:gd name="connsiteX2" fmla="*/ 4305219 w 4305219"/>
              <a:gd name="connsiteY2" fmla="*/ 6913983 h 6913983"/>
              <a:gd name="connsiteX3" fmla="*/ 1818156 w 4305219"/>
              <a:gd name="connsiteY3" fmla="*/ 6913983 h 6913983"/>
              <a:gd name="connsiteX4" fmla="*/ 1507580 w 4305219"/>
              <a:gd name="connsiteY4" fmla="*/ 6681739 h 6913983"/>
              <a:gd name="connsiteX5" fmla="*/ 0 w 4305219"/>
              <a:gd name="connsiteY5" fmla="*/ 3484983 h 6913983"/>
              <a:gd name="connsiteX6" fmla="*/ 1826504 w 4305219"/>
              <a:gd name="connsiteY6" fmla="*/ 49741 h 69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219" h="6913983">
                <a:moveTo>
                  <a:pt x="1904091" y="0"/>
                </a:moveTo>
                <a:lnTo>
                  <a:pt x="4305219" y="0"/>
                </a:lnTo>
                <a:lnTo>
                  <a:pt x="4305219" y="6913983"/>
                </a:lnTo>
                <a:lnTo>
                  <a:pt x="1818156" y="6913983"/>
                </a:lnTo>
                <a:lnTo>
                  <a:pt x="1507580" y="6681739"/>
                </a:lnTo>
                <a:cubicBezTo>
                  <a:pt x="586863" y="5921896"/>
                  <a:pt x="0" y="4771974"/>
                  <a:pt x="0" y="3484983"/>
                </a:cubicBezTo>
                <a:cubicBezTo>
                  <a:pt x="0" y="2054993"/>
                  <a:pt x="724522" y="794225"/>
                  <a:pt x="1826504" y="497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noAutofit/>
          </a:bodyPr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881322FE-E286-E344-B332-CF37E6CA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322728"/>
            <a:ext cx="5751389" cy="4032225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98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08-09-20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22" r:id="rId3"/>
    <p:sldLayoutId id="2147483708" r:id="rId4"/>
    <p:sldLayoutId id="2147483709" r:id="rId5"/>
    <p:sldLayoutId id="2147483716" r:id="rId6"/>
    <p:sldLayoutId id="2147483710" r:id="rId7"/>
    <p:sldLayoutId id="2147483724" r:id="rId8"/>
    <p:sldLayoutId id="2147483711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7B9899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931670" y="3521424"/>
          <a:ext cx="8328660" cy="68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660"/>
                <a:gridCol w="4572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Số: 143  /GDĐT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Bình Thạnh, ngày  28   tháng  5  năm 2020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  <a:tr h="0">
                <a:tc>
                  <a:txBody>
                    <a:bodyPr/>
                    <a:lstStyle/>
                    <a:p>
                      <a:pPr marL="292735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V/v tổ chức cho trẻ ăn sáng tại các cơ sở giáo dục mầm non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812800" y="381001"/>
            <a:ext cx="10464800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b="1" dirty="0">
                <a:latin typeface="Calibri" pitchFamily="34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BÁO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nl-NL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CHIẾN DỊCH UỐNG VẮC XIN PHÒNG BỆNH BẠI LIỆT </a:t>
            </a:r>
            <a:endParaRPr lang="en-US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l-NL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CHO TRẺ DƯỚI 5 TUỔI - SINH NĂM 2015-2020 </a:t>
            </a:r>
            <a:endParaRPr lang="nl-NL" sz="2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nl-NL" sz="2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            Căn cứ Kế hoạch số 58/KH-TTYT ngày 06/8/2020, Kế hoạch triển khai chiến dịch uống bổ sung Vacxin Bại liệt cho trẻ dưới 5 tuổi năm 2020; </a:t>
            </a:r>
          </a:p>
          <a:p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          Trường Mầm non 24B tổ chức cho học sinh uống 2 lần vacxin Bại liệt mỗi lần cách nhau 1 tháng:</a:t>
            </a:r>
          </a:p>
          <a:p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LẦN </a:t>
            </a:r>
            <a:r>
              <a:rPr lang="nl-NL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1:  </a:t>
            </a:r>
            <a:r>
              <a:rPr lang="nl-NL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 16/9/2020 (Thứ tư)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LẦN </a:t>
            </a:r>
            <a:r>
              <a:rPr lang="nl-NL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2:  Ngày </a:t>
            </a:r>
            <a:r>
              <a:rPr lang="nl-NL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11/11/2020 </a:t>
            </a:r>
            <a:r>
              <a:rPr lang="nl-NL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(Thứ tư)</a:t>
            </a:r>
            <a:endParaRPr lang="en-US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           NHÀ TRƯỜNG </a:t>
            </a:r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KÍNH MONG CÁC BẬC PHỤ HUYNH HƯỞNG </a:t>
            </a:r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ỨNG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CHO TRẺ ĐƯỢC UỐNG VẮC XIN TẠI TRƯỜNG</a:t>
            </a:r>
            <a:endParaRPr lang="en-US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       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3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670984" y="4983163"/>
            <a:ext cx="10911416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670984" y="530226"/>
            <a:ext cx="10911416" cy="41878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081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F50278-9A9A-0F4E-BDCF-6351BE173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963668"/>
            <a:ext cx="10058400" cy="3280785"/>
          </a:xfrm>
        </p:spPr>
        <p:txBody>
          <a:bodyPr>
            <a:normAutofit/>
          </a:bodyPr>
          <a:lstStyle/>
          <a:p>
            <a:pPr algn="ctr"/>
            <a: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  <a:t>TRIỂN KHAI </a:t>
            </a:r>
            <a:b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  <a:t>CHIẾN DỊCH UỐNG BỔ SUNG </a:t>
            </a:r>
            <a:b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  <a:t>vắc xin Bại liệt (</a:t>
            </a:r>
            <a:r>
              <a:rPr lang="en-US" sz="4800" smtClean="0">
                <a:solidFill>
                  <a:schemeClr val="accent2">
                    <a:lumMod val="50000"/>
                  </a:schemeClr>
                </a:solidFill>
              </a:rPr>
              <a:t>bOPV)</a:t>
            </a:r>
            <a: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800" b="1" smtClean="0">
                <a:solidFill>
                  <a:schemeClr val="accent2">
                    <a:lumMod val="50000"/>
                  </a:schemeClr>
                </a:solidFill>
              </a:rPr>
              <a:t>cho trẻ dưới 5 tuổi 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7F481B-9C2C-084A-8DF1-0582D2DA4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/>
              <a:t>Trung tâm kiểm soát bệnh tật tphcm</a:t>
            </a:r>
          </a:p>
          <a:p>
            <a:pPr algn="ctr"/>
            <a:r>
              <a:rPr lang="en-US" smtClean="0"/>
              <a:t>Tháng 8,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6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1817"/>
            <a:ext cx="9739042" cy="1369074"/>
          </a:xfrm>
        </p:spPr>
        <p:txBody>
          <a:bodyPr/>
          <a:lstStyle/>
          <a:p>
            <a:r>
              <a:rPr lang="en-US" smtClean="0"/>
              <a:t>Mục tiêu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1899647"/>
            <a:ext cx="10515600" cy="4032225"/>
          </a:xfrm>
        </p:spPr>
        <p:txBody>
          <a:bodyPr>
            <a:norm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vi-VN" sz="2800" smtClean="0">
                <a:solidFill>
                  <a:schemeClr val="tx1"/>
                </a:solidFill>
              </a:rPr>
              <a:t>≥</a:t>
            </a:r>
            <a:r>
              <a:rPr lang="vi-VN" sz="2800">
                <a:solidFill>
                  <a:schemeClr val="tx1"/>
                </a:solidFill>
              </a:rPr>
              <a:t>95% </a:t>
            </a:r>
            <a:r>
              <a:rPr lang="vi-VN" sz="2800" smtClean="0">
                <a:solidFill>
                  <a:schemeClr val="tx1"/>
                </a:solidFill>
              </a:rPr>
              <a:t>trẻ </a:t>
            </a:r>
            <a:r>
              <a:rPr lang="vi-VN" sz="2800">
                <a:solidFill>
                  <a:schemeClr val="tx1"/>
                </a:solidFill>
              </a:rPr>
              <a:t>dưới 5 tuổi </a:t>
            </a:r>
            <a:r>
              <a:rPr lang="vi-VN" sz="2800" smtClean="0">
                <a:solidFill>
                  <a:schemeClr val="tx1"/>
                </a:solidFill>
              </a:rPr>
              <a:t>được </a:t>
            </a:r>
            <a:r>
              <a:rPr lang="vi-VN" sz="2800">
                <a:solidFill>
                  <a:schemeClr val="tx1"/>
                </a:solidFill>
              </a:rPr>
              <a:t>uống đủ 2 liều vắc xin bại liệt uống nhị liên - týp 1 và 3 (bOPV) trong 2 vòng của chiến </a:t>
            </a:r>
            <a:r>
              <a:rPr lang="vi-VN" sz="2800" smtClean="0">
                <a:solidFill>
                  <a:schemeClr val="tx1"/>
                </a:solidFill>
              </a:rPr>
              <a:t>dịch</a:t>
            </a:r>
            <a:endParaRPr lang="en-US" sz="2800" smtClean="0">
              <a:solidFill>
                <a:schemeClr val="tx1"/>
              </a:solidFill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Đảm </a:t>
            </a:r>
            <a:r>
              <a:rPr lang="en-US" sz="2800">
                <a:solidFill>
                  <a:schemeClr val="tx1"/>
                </a:solidFill>
              </a:rPr>
              <a:t>bảo an toàn tiêm chủng</a:t>
            </a:r>
          </a:p>
        </p:txBody>
      </p:sp>
    </p:spTree>
    <p:extLst>
      <p:ext uri="{BB962C8B-B14F-4D97-AF65-F5344CB8AC3E}">
        <p14:creationId xmlns:p14="http://schemas.microsoft.com/office/powerpoint/2010/main" xmlns="" val="39026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1817"/>
            <a:ext cx="9739042" cy="1369074"/>
          </a:xfrm>
        </p:spPr>
        <p:txBody>
          <a:bodyPr/>
          <a:lstStyle/>
          <a:p>
            <a:r>
              <a:rPr lang="en-US" smtClean="0"/>
              <a:t>ĐỐI TƯỢNG CHIẾN DỊCH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1554481"/>
            <a:ext cx="10652760" cy="5303520"/>
          </a:xfrm>
        </p:spPr>
        <p:txBody>
          <a:bodyPr>
            <a:norm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vi-VN" sz="2800" dirty="0" smtClean="0">
                <a:solidFill>
                  <a:schemeClr val="tx1"/>
                </a:solidFill>
              </a:rPr>
              <a:t>Trẻ </a:t>
            </a:r>
            <a:r>
              <a:rPr lang="en-US" sz="2800" dirty="0" err="1" smtClean="0">
                <a:solidFill>
                  <a:schemeClr val="tx1"/>
                </a:solidFill>
              </a:rPr>
              <a:t>dưới</a:t>
            </a:r>
            <a:r>
              <a:rPr lang="en-US" sz="2800" dirty="0" smtClean="0">
                <a:solidFill>
                  <a:schemeClr val="tx1"/>
                </a:solidFill>
              </a:rPr>
              <a:t> 5</a:t>
            </a:r>
            <a:r>
              <a:rPr lang="vi-VN" sz="2800" dirty="0" smtClean="0">
                <a:solidFill>
                  <a:schemeClr val="tx1"/>
                </a:solidFill>
              </a:rPr>
              <a:t> </a:t>
            </a:r>
            <a:r>
              <a:rPr lang="vi-VN" sz="2800" dirty="0">
                <a:solidFill>
                  <a:schemeClr val="tx1"/>
                </a:solidFill>
              </a:rPr>
              <a:t>tuổi: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914400" indent="-388938"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</a:rPr>
              <a:t>Trẻ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vi-VN" sz="2800" dirty="0" smtClean="0">
                <a:solidFill>
                  <a:schemeClr val="tx1"/>
                </a:solidFill>
              </a:rPr>
              <a:t>sinh </a:t>
            </a:r>
            <a:r>
              <a:rPr lang="vi-VN" sz="2800" dirty="0">
                <a:solidFill>
                  <a:schemeClr val="tx1"/>
                </a:solidFill>
              </a:rPr>
              <a:t>từ ngày </a:t>
            </a:r>
            <a:r>
              <a:rPr lang="vi-VN" sz="2800" b="1" dirty="0" smtClean="0">
                <a:solidFill>
                  <a:schemeClr val="tx1"/>
                </a:solidFill>
              </a:rPr>
              <a:t>01/0</a:t>
            </a:r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r>
              <a:rPr lang="vi-VN" sz="2800" b="1" dirty="0" smtClean="0">
                <a:solidFill>
                  <a:schemeClr val="tx1"/>
                </a:solidFill>
              </a:rPr>
              <a:t>/201</a:t>
            </a:r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r>
              <a:rPr lang="vi-VN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914400" indent="-388938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Hi</a:t>
            </a:r>
            <a:r>
              <a:rPr lang="vi-VN" sz="2800" dirty="0" smtClean="0">
                <a:solidFill>
                  <a:schemeClr val="tx1"/>
                </a:solidFill>
              </a:rPr>
              <a:t>ện </a:t>
            </a:r>
            <a:r>
              <a:rPr lang="vi-VN" sz="2800" dirty="0">
                <a:solidFill>
                  <a:schemeClr val="tx1"/>
                </a:solidFill>
              </a:rPr>
              <a:t>đang sinh sống </a:t>
            </a:r>
            <a:r>
              <a:rPr lang="vi-VN" sz="2800" dirty="0" smtClean="0">
                <a:solidFill>
                  <a:schemeClr val="tx1"/>
                </a:solidFill>
              </a:rPr>
              <a:t>tại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</a:rPr>
              <a:t>Quận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8, 10, 12, </a:t>
            </a:r>
            <a:r>
              <a:rPr lang="en-US" sz="2800" dirty="0" err="1">
                <a:solidFill>
                  <a:schemeClr val="tx1"/>
                </a:solidFill>
              </a:rPr>
              <a:t>Bình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Thạnh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Phú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Nhuận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914400" indent="-388938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K</a:t>
            </a:r>
            <a:r>
              <a:rPr lang="vi-VN" sz="2800" dirty="0" smtClean="0">
                <a:solidFill>
                  <a:schemeClr val="tx1"/>
                </a:solidFill>
              </a:rPr>
              <a:t>hông </a:t>
            </a:r>
            <a:r>
              <a:rPr lang="vi-VN" sz="2800" dirty="0">
                <a:solidFill>
                  <a:schemeClr val="tx1"/>
                </a:solidFill>
              </a:rPr>
              <a:t>kể tiền sử đã uống hoặc tiêm vắc xin bại liệt trước </a:t>
            </a:r>
            <a:r>
              <a:rPr lang="vi-VN" sz="2800" dirty="0" smtClean="0">
                <a:solidFill>
                  <a:schemeClr val="tx1"/>
                </a:solidFill>
              </a:rPr>
              <a:t>đó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nl-NL" sz="2400" dirty="0"/>
              <a:t>Chỉ cho trẻ uống vắc xin bOPV khi trong vòng 1 tháng qua (kể từ ngày tiêm chủng của chiến dịch) trẻ không uống vắc xin bại liệt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TP </a:t>
            </a:r>
            <a:r>
              <a:rPr lang="en-US" sz="2800" dirty="0" err="1" smtClean="0">
                <a:solidFill>
                  <a:schemeClr val="tx1"/>
                </a:solidFill>
              </a:rPr>
              <a:t>ước</a:t>
            </a:r>
            <a:r>
              <a:rPr lang="en-US" sz="2800" dirty="0" smtClean="0">
                <a:solidFill>
                  <a:schemeClr val="tx1"/>
                </a:solidFill>
              </a:rPr>
              <a:t> ban </a:t>
            </a:r>
            <a:r>
              <a:rPr lang="en-US" sz="2800" dirty="0" err="1" smtClean="0">
                <a:solidFill>
                  <a:schemeClr val="tx1"/>
                </a:solidFill>
              </a:rPr>
              <a:t>đầu</a:t>
            </a:r>
            <a:r>
              <a:rPr lang="en-US" sz="2800" dirty="0" smtClean="0">
                <a:solidFill>
                  <a:schemeClr val="tx1"/>
                </a:solidFill>
              </a:rPr>
              <a:t>: 123.705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Số</a:t>
            </a:r>
            <a:r>
              <a:rPr lang="en-US" sz="2800" dirty="0" smtClean="0">
                <a:solidFill>
                  <a:schemeClr val="tx1"/>
                </a:solidFill>
              </a:rPr>
              <a:t> QH </a:t>
            </a:r>
            <a:r>
              <a:rPr lang="en-US" sz="2800" dirty="0" err="1" smtClean="0">
                <a:solidFill>
                  <a:schemeClr val="tx1"/>
                </a:solidFill>
              </a:rPr>
              <a:t>gửi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trẻ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học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</a:rPr>
              <a:t> 4/7/2020): 68.196</a:t>
            </a:r>
            <a:endParaRPr lang="en-US" sz="2800" b="1" dirty="0">
              <a:solidFill>
                <a:schemeClr val="tx1"/>
              </a:solidFill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4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2976810"/>
              </p:ext>
            </p:extLst>
          </p:nvPr>
        </p:nvGraphicFramePr>
        <p:xfrm>
          <a:off x="1470733" y="491519"/>
          <a:ext cx="8273769" cy="5285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9156">
                  <a:extLst>
                    <a:ext uri="{9D8B030D-6E8A-4147-A177-3AD203B41FA5}">
                      <a16:colId xmlns:a16="http://schemas.microsoft.com/office/drawing/2014/main" xmlns="" val="2668408154"/>
                    </a:ext>
                  </a:extLst>
                </a:gridCol>
                <a:gridCol w="1353066">
                  <a:extLst>
                    <a:ext uri="{9D8B030D-6E8A-4147-A177-3AD203B41FA5}">
                      <a16:colId xmlns:a16="http://schemas.microsoft.com/office/drawing/2014/main" xmlns="" val="2138919124"/>
                    </a:ext>
                  </a:extLst>
                </a:gridCol>
                <a:gridCol w="1724072">
                  <a:extLst>
                    <a:ext uri="{9D8B030D-6E8A-4147-A177-3AD203B41FA5}">
                      <a16:colId xmlns:a16="http://schemas.microsoft.com/office/drawing/2014/main" xmlns="" val="4256303757"/>
                    </a:ext>
                  </a:extLst>
                </a:gridCol>
                <a:gridCol w="1624083">
                  <a:extLst>
                    <a:ext uri="{9D8B030D-6E8A-4147-A177-3AD203B41FA5}">
                      <a16:colId xmlns:a16="http://schemas.microsoft.com/office/drawing/2014/main" xmlns="" val="1423059542"/>
                    </a:ext>
                  </a:extLst>
                </a:gridCol>
                <a:gridCol w="1883392">
                  <a:extLst>
                    <a:ext uri="{9D8B030D-6E8A-4147-A177-3AD203B41FA5}">
                      <a16:colId xmlns:a16="http://schemas.microsoft.com/office/drawing/2014/main" xmlns="" val="3095290069"/>
                    </a:ext>
                  </a:extLst>
                </a:gridCol>
              </a:tblGrid>
              <a:tr h="1187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Quận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huyện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Quận</a:t>
                      </a:r>
                      <a:r>
                        <a:rPr lang="en-U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huyện</a:t>
                      </a:r>
                      <a:r>
                        <a:rPr lang="en-U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gửi</a:t>
                      </a:r>
                      <a:r>
                        <a:rPr lang="en-U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sinh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Ước số </a:t>
                      </a:r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trẻ ở nhà theo CD MR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trẻ chiến dịch bOPV</a:t>
                      </a:r>
                      <a:endParaRPr lang="en-US" sz="2400" b="1" i="0" u="none" strike="noStrike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n-US" sz="2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6691028"/>
                  </a:ext>
                </a:extLst>
              </a:tr>
              <a:tr h="635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Quận</a:t>
                      </a:r>
                      <a:r>
                        <a:rPr lang="en-US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19.834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</a:t>
                      </a:r>
                      <a:endParaRPr lang="en-US" sz="2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7616342"/>
                  </a:ext>
                </a:extLst>
              </a:tr>
              <a:tr h="635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Quận10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6.343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</a:t>
                      </a:r>
                      <a:endParaRPr lang="en-US" sz="2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4518856"/>
                  </a:ext>
                </a:extLst>
              </a:tr>
              <a:tr h="635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Quận12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35.782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37.000</a:t>
                      </a:r>
                      <a:endParaRPr lang="en-US" sz="2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0029093"/>
                  </a:ext>
                </a:extLst>
              </a:tr>
              <a:tr h="635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Bình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Thạnh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17.878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18.000</a:t>
                      </a:r>
                      <a:endParaRPr lang="en-US" sz="2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2452986"/>
                  </a:ext>
                </a:extLst>
              </a:tr>
              <a:tr h="635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Phú</a:t>
                      </a:r>
                      <a:r>
                        <a:rPr lang="en-US" sz="24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Nhuận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7.074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</a:t>
                      </a:r>
                      <a:endParaRPr lang="en-US" sz="2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8359138"/>
                  </a:ext>
                </a:extLst>
              </a:tr>
              <a:tr h="635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68196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18715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86.911</a:t>
                      </a:r>
                      <a:endParaRPr lang="en-US" sz="2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91.000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301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37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1817"/>
            <a:ext cx="9739042" cy="1369074"/>
          </a:xfrm>
        </p:spPr>
        <p:txBody>
          <a:bodyPr/>
          <a:lstStyle/>
          <a:p>
            <a:r>
              <a:rPr lang="en-US" smtClean="0"/>
              <a:t>VẮC XIN </a:t>
            </a:r>
            <a:r>
              <a:rPr lang="en-US" cap="none" smtClean="0"/>
              <a:t>b</a:t>
            </a:r>
            <a:r>
              <a:rPr lang="en-US" smtClean="0"/>
              <a:t>OPV CHIẾN DỊCH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1899647"/>
            <a:ext cx="10675620" cy="4386853"/>
          </a:xfrm>
        </p:spPr>
        <p:txBody>
          <a:bodyPr>
            <a:normAutofit lnSpcReduction="10000"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V</a:t>
            </a:r>
            <a:r>
              <a:rPr lang="vi-VN" sz="2800" smtClean="0">
                <a:solidFill>
                  <a:schemeClr val="tx1"/>
                </a:solidFill>
              </a:rPr>
              <a:t>ắc </a:t>
            </a:r>
            <a:r>
              <a:rPr lang="vi-VN" sz="2800">
                <a:solidFill>
                  <a:schemeClr val="tx1"/>
                </a:solidFill>
              </a:rPr>
              <a:t>xin bại liệt 2 týp (bOPV) có chứa kháng nguyên bại liệt týp 1 và týp </a:t>
            </a:r>
            <a:r>
              <a:rPr lang="vi-VN" sz="2800" smtClean="0">
                <a:solidFill>
                  <a:schemeClr val="tx1"/>
                </a:solidFill>
              </a:rPr>
              <a:t>3</a:t>
            </a:r>
            <a:r>
              <a:rPr lang="en-US" sz="2800" smtClean="0">
                <a:solidFill>
                  <a:schemeClr val="tx1"/>
                </a:solidFill>
              </a:rPr>
              <a:t>. Vắc xin bOPV là vx sống giảm độc lực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Vắc </a:t>
            </a:r>
            <a:r>
              <a:rPr lang="en-US" sz="2800">
                <a:solidFill>
                  <a:schemeClr val="tx1"/>
                </a:solidFill>
              </a:rPr>
              <a:t>xin dạng dung dịch, đóng lọ 2ml (20 liều/lọ), hộp chứa 10 lọ, kèm theo ống nhỏ </a:t>
            </a:r>
            <a:r>
              <a:rPr lang="en-US" sz="2800" smtClean="0">
                <a:solidFill>
                  <a:schemeClr val="tx1"/>
                </a:solidFill>
              </a:rPr>
              <a:t>giọt. Bảo quản 2 đến 8 độ C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vi-VN" sz="2800" smtClean="0">
                <a:solidFill>
                  <a:schemeClr val="tx1"/>
                </a:solidFill>
              </a:rPr>
              <a:t>Liều </a:t>
            </a:r>
            <a:r>
              <a:rPr lang="vi-VN" sz="2800">
                <a:solidFill>
                  <a:schemeClr val="tx1"/>
                </a:solidFill>
              </a:rPr>
              <a:t>uống 0,1 ml/liều (tương đương 2 giọt</a:t>
            </a:r>
            <a:r>
              <a:rPr lang="vi-VN" sz="2800" smtClean="0">
                <a:solidFill>
                  <a:schemeClr val="tx1"/>
                </a:solidFill>
              </a:rPr>
              <a:t>)</a:t>
            </a:r>
            <a:endParaRPr lang="en-US" sz="2800" smtClean="0">
              <a:solidFill>
                <a:schemeClr val="tx1"/>
              </a:solidFill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vi-VN" sz="2800">
                <a:solidFill>
                  <a:srgbClr val="0070C0"/>
                </a:solidFill>
              </a:rPr>
              <a:t>Nhỏ 2 giọt vắc xin từ ống nhỏ giọt vào miệng trẻ, không để ống nhỏ giọt chạm vào trẻ để tránh nước bọt dính vào ống nhỏ </a:t>
            </a:r>
            <a:r>
              <a:rPr lang="vi-VN" sz="2800" smtClean="0">
                <a:solidFill>
                  <a:srgbClr val="0070C0"/>
                </a:solidFill>
              </a:rPr>
              <a:t>giọt</a:t>
            </a:r>
            <a:endParaRPr lang="en-US" sz="2800" smtClean="0">
              <a:solidFill>
                <a:srgbClr val="0070C0"/>
              </a:solidFill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vi-VN" sz="2800">
                <a:solidFill>
                  <a:srgbClr val="C00000"/>
                </a:solidFill>
              </a:rPr>
              <a:t>Mỗi trẻ được uống 02 liều vắc xin </a:t>
            </a:r>
            <a:r>
              <a:rPr lang="vi-VN" sz="2800" smtClean="0">
                <a:solidFill>
                  <a:srgbClr val="C00000"/>
                </a:solidFill>
              </a:rPr>
              <a:t>bOPV</a:t>
            </a:r>
            <a:r>
              <a:rPr lang="en-US" sz="2800" smtClean="0">
                <a:solidFill>
                  <a:srgbClr val="C00000"/>
                </a:solidFill>
              </a:rPr>
              <a:t>, mỗi liều</a:t>
            </a:r>
            <a:r>
              <a:rPr lang="vi-VN" sz="2800" smtClean="0">
                <a:solidFill>
                  <a:srgbClr val="C00000"/>
                </a:solidFill>
              </a:rPr>
              <a:t> </a:t>
            </a:r>
            <a:r>
              <a:rPr lang="vi-VN" sz="2800">
                <a:solidFill>
                  <a:srgbClr val="C00000"/>
                </a:solidFill>
              </a:rPr>
              <a:t>cách nhau 1 </a:t>
            </a:r>
            <a:r>
              <a:rPr lang="vi-VN" sz="2800" smtClean="0">
                <a:solidFill>
                  <a:srgbClr val="C00000"/>
                </a:solidFill>
              </a:rPr>
              <a:t>tháng</a:t>
            </a:r>
            <a:endParaRPr lang="en-US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2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1817"/>
            <a:ext cx="9739042" cy="1369074"/>
          </a:xfrm>
        </p:spPr>
        <p:txBody>
          <a:bodyPr/>
          <a:lstStyle/>
          <a:p>
            <a:r>
              <a:rPr lang="en-US" smtClean="0"/>
              <a:t>Hình thức tiêm chiến dịch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1899647"/>
            <a:ext cx="9739042" cy="4032225"/>
          </a:xfrm>
        </p:spPr>
        <p:txBody>
          <a:bodyPr>
            <a:normAutofit/>
          </a:bodyPr>
          <a:lstStyle/>
          <a:p>
            <a:pPr marL="519113" indent="-5191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rgbClr val="FF0000"/>
                </a:solidFill>
              </a:rPr>
              <a:t>Uống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vx</a:t>
            </a:r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>
                <a:solidFill>
                  <a:srgbClr val="FF0000"/>
                </a:solidFill>
              </a:rPr>
              <a:t>tại trường học cho trẻ đi học: </a:t>
            </a:r>
            <a:r>
              <a:rPr lang="vi-VN" sz="2800" dirty="0">
                <a:solidFill>
                  <a:srgbClr val="FF0000"/>
                </a:solidFill>
              </a:rPr>
              <a:t>trường mầm non, mẫu giáo, nhà trẻ, nhóm trẻ gia </a:t>
            </a:r>
            <a:r>
              <a:rPr lang="vi-VN" sz="2800" dirty="0" smtClean="0">
                <a:solidFill>
                  <a:srgbClr val="FF0000"/>
                </a:solidFill>
              </a:rPr>
              <a:t>đình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9113" indent="-5191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b="1" dirty="0" err="1" smtClean="0"/>
              <a:t>Uống</a:t>
            </a:r>
            <a:r>
              <a:rPr lang="vi-VN" sz="2800" b="1" dirty="0" smtClean="0"/>
              <a:t> </a:t>
            </a:r>
            <a:r>
              <a:rPr lang="vi-VN" sz="2800" b="1" dirty="0"/>
              <a:t>tại Trạm Y tế </a:t>
            </a:r>
            <a:r>
              <a:rPr lang="vi-VN" sz="2800" dirty="0"/>
              <a:t>phường xã cho trẻ không đi học và tiêm vét cho trẻ chưa được </a:t>
            </a:r>
            <a:r>
              <a:rPr lang="en-US" sz="2800" dirty="0" err="1" smtClean="0"/>
              <a:t>uống</a:t>
            </a:r>
            <a:r>
              <a:rPr lang="en-US" sz="2800" dirty="0" smtClean="0"/>
              <a:t> </a:t>
            </a:r>
            <a:r>
              <a:rPr lang="vi-VN" sz="2800" dirty="0" smtClean="0"/>
              <a:t>tại </a:t>
            </a:r>
            <a:r>
              <a:rPr lang="vi-VN" sz="2800" dirty="0"/>
              <a:t>trường </a:t>
            </a:r>
            <a:r>
              <a:rPr lang="vi-VN" sz="2800" dirty="0" smtClean="0"/>
              <a:t>học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xmlns="" val="804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81230" cy="686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0560" y="6107456"/>
            <a:ext cx="9035034" cy="5979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5580" y="982980"/>
            <a:ext cx="1836420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HD phụ huynh đọc thông tin theo dõi trẻ sau tiêm và sđt liên lạc khi cần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23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A73BCFB-B719-45B6-A397-02BD97311AF6}" type="slidenum">
              <a:rPr lang="en-US" altLang="vi-VN"/>
              <a:pPr/>
              <a:t>9</a:t>
            </a:fld>
            <a:endParaRPr lang="en-US" altLang="vi-VN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82980" y="756286"/>
            <a:ext cx="77038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vi-VN" sz="3600" b="1" smtClean="0">
                <a:solidFill>
                  <a:srgbClr val="C00000"/>
                </a:solidFill>
                <a:latin typeface="Arial" charset="0"/>
              </a:rPr>
              <a:t>TỔ </a:t>
            </a:r>
            <a:r>
              <a:rPr lang="en-US" altLang="vi-VN" sz="3600" b="1" dirty="0">
                <a:solidFill>
                  <a:srgbClr val="C00000"/>
                </a:solidFill>
                <a:latin typeface="Arial" charset="0"/>
              </a:rPr>
              <a:t>CHỨC </a:t>
            </a:r>
            <a:r>
              <a:rPr lang="en-US" altLang="vi-VN" sz="3600" b="1">
                <a:solidFill>
                  <a:srgbClr val="C00000"/>
                </a:solidFill>
                <a:latin typeface="Arial" charset="0"/>
              </a:rPr>
              <a:t>BUỔI </a:t>
            </a:r>
            <a:r>
              <a:rPr lang="en-US" altLang="vi-VN" sz="3600" b="1" smtClean="0">
                <a:solidFill>
                  <a:srgbClr val="C00000"/>
                </a:solidFill>
                <a:latin typeface="Arial" charset="0"/>
              </a:rPr>
              <a:t>TIÊM</a:t>
            </a:r>
            <a:endParaRPr lang="en-US" altLang="vi-VN" sz="36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2980" y="1574484"/>
            <a:ext cx="11163300" cy="4139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050" dirty="0">
              <a:latin typeface="Arial" charset="0"/>
            </a:endParaRPr>
          </a:p>
          <a:p>
            <a:pPr>
              <a:defRPr/>
            </a:pPr>
            <a:r>
              <a:rPr lang="en-US" sz="3200" b="1" dirty="0" err="1">
                <a:latin typeface="Arial" charset="0"/>
              </a:rPr>
              <a:t>Thực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hiện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nghiêm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ngặt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về</a:t>
            </a:r>
            <a:r>
              <a:rPr lang="en-US" sz="3200" b="1" dirty="0">
                <a:latin typeface="Arial" charset="0"/>
              </a:rPr>
              <a:t> an </a:t>
            </a:r>
            <a:r>
              <a:rPr lang="en-US" sz="3200" b="1" dirty="0" err="1">
                <a:latin typeface="Arial" charset="0"/>
              </a:rPr>
              <a:t>toàn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tiêm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chủng</a:t>
            </a:r>
            <a:endParaRPr lang="en-US" sz="3200" b="1" dirty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050" dirty="0">
              <a:latin typeface="Arial" charset="0"/>
            </a:endParaRP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Vaccin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và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vật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tư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đủ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sử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dụng</a:t>
            </a:r>
            <a:endParaRPr lang="en-US" sz="2800" dirty="0">
              <a:solidFill>
                <a:srgbClr val="7030A0"/>
              </a:solidFill>
              <a:latin typeface="Arial" charset="0"/>
            </a:endParaRP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solidFill>
                  <a:srgbClr val="7030A0"/>
                </a:solidFill>
                <a:latin typeface="Arial" charset="0"/>
              </a:rPr>
              <a:t>Bảo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quản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err="1">
                <a:solidFill>
                  <a:srgbClr val="7030A0"/>
                </a:solidFill>
                <a:latin typeface="Arial" charset="0"/>
              </a:rPr>
              <a:t>vaccin</a:t>
            </a:r>
            <a:r>
              <a:rPr lang="en-US" sz="280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Arial" charset="0"/>
              </a:rPr>
              <a:t>2 đến 8 độ, đóng gói vx trong hòm lạnh/phích đúng cách</a:t>
            </a:r>
            <a:endParaRPr lang="en-US" sz="2800" dirty="0">
              <a:solidFill>
                <a:srgbClr val="7030A0"/>
              </a:solidFill>
              <a:latin typeface="Arial" charset="0"/>
            </a:endParaRP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solidFill>
                  <a:srgbClr val="7030A0"/>
                </a:solidFill>
                <a:latin typeface="Arial" charset="0"/>
              </a:rPr>
              <a:t>Hộp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chống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sốc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và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y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cụ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chống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sốc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: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đủ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cơ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số</a:t>
            </a:r>
            <a:endParaRPr lang="en-US" sz="2800" dirty="0">
              <a:solidFill>
                <a:srgbClr val="7030A0"/>
              </a:solidFill>
              <a:latin typeface="Arial" charset="0"/>
            </a:endParaRP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solidFill>
                  <a:srgbClr val="7030A0"/>
                </a:solidFill>
                <a:latin typeface="Arial" charset="0"/>
              </a:rPr>
              <a:t>Vệ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sinh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môi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trường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: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rửa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tay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&amp;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khử</a:t>
            </a:r>
            <a:r>
              <a:rPr lang="en-US" sz="28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charset="0"/>
              </a:rPr>
              <a:t>khuẩn</a:t>
            </a:r>
            <a:endParaRPr lang="en-US" sz="2800" dirty="0">
              <a:solidFill>
                <a:srgbClr val="7030A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7030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3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VTI">
  <a:themeElements>
    <a:clrScheme name="Brights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inimalist_Light_Sales Pitch_03_Win32_AS_v2" id="{CF4846AB-E769-4F64-85D9-28E4AEB533C2}" vid="{4425D9ED-C4EC-465B-AB7E-72A929978A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A7FA506-1E93-4CA4-B270-1F08FD18C3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2FE978-FCBC-4C90-A410-B547AA706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F4328E-77DF-41E8-952F-124AE19F1F7C}">
  <ds:schemaRefs>
    <ds:schemaRef ds:uri="http://purl.org/dc/dcmitype/"/>
    <ds:schemaRef ds:uri="http://schemas.microsoft.com/office/2006/metadata/properties"/>
    <ds:schemaRef ds:uri="71af3243-3dd4-4a8d-8c0d-dd76da1f02a5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sales pitch presentation</Template>
  <TotalTime>0</TotalTime>
  <Words>491</Words>
  <Application>Microsoft Office PowerPoint</Application>
  <PresentationFormat>Custom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RetrospectVTI</vt:lpstr>
      <vt:lpstr>Slide 1</vt:lpstr>
      <vt:lpstr>TRIỂN KHAI  CHIẾN DỊCH UỐNG BỔ SUNG  vắc xin Bại liệt (bOPV) cho trẻ dưới 5 tuổi </vt:lpstr>
      <vt:lpstr>Mục tiêu</vt:lpstr>
      <vt:lpstr>ĐỐI TƯỢNG CHIẾN DỊCH</vt:lpstr>
      <vt:lpstr>Slide 5</vt:lpstr>
      <vt:lpstr>VẮC XIN bOPV CHIẾN DỊCH</vt:lpstr>
      <vt:lpstr>Hình thức tiêm chiến dịch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2020-08-08T15:55:17Z</dcterms:created>
  <dcterms:modified xsi:type="dcterms:W3CDTF">2020-09-08T09:19:52Z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