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17" r:id="rId4"/>
  </p:sldMasterIdLst>
  <p:sldIdLst>
    <p:sldId id="372" r:id="rId5"/>
    <p:sldId id="348" r:id="rId6"/>
    <p:sldId id="350" r:id="rId7"/>
    <p:sldId id="353" r:id="rId8"/>
    <p:sldId id="351" r:id="rId9"/>
    <p:sldId id="352" r:id="rId10"/>
    <p:sldId id="355" r:id="rId11"/>
    <p:sldId id="368" r:id="rId12"/>
    <p:sldId id="369" r:id="rId13"/>
    <p:sldId id="3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FF"/>
    <a:srgbClr val="3333FF"/>
    <a:srgbClr val="E7F0FF"/>
    <a:srgbClr val="CBE0FF"/>
    <a:srgbClr val="28282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34" autoAdjust="0"/>
  </p:normalViewPr>
  <p:slideViewPr>
    <p:cSldViewPr snapToGrid="0">
      <p:cViewPr>
        <p:scale>
          <a:sx n="82" d="100"/>
          <a:sy n="82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pPr/>
              <a:t>08-09-20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68EC5FC9-F7D0-0141-850B-7623CA81A775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B8F839E6-7F1F-6E4D-B83C-F5DA99E98229}"/>
              </a:ext>
            </a:extLst>
          </p:cNvPr>
          <p:cNvSpPr/>
          <p:nvPr userDrawn="1"/>
        </p:nvSpPr>
        <p:spPr>
          <a:xfrm>
            <a:off x="10337662" y="4398630"/>
            <a:ext cx="1700492" cy="1700492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5EACA50E-A3A8-9D41-B30C-03B00FB2DEF0}"/>
              </a:ext>
            </a:extLst>
          </p:cNvPr>
          <p:cNvSpPr/>
          <p:nvPr userDrawn="1"/>
        </p:nvSpPr>
        <p:spPr>
          <a:xfrm>
            <a:off x="5664569" y="541205"/>
            <a:ext cx="283407" cy="283407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EA92073B-F20B-034A-BC3A-9B993F0DD0BA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C4091F50-D240-B145-B0B1-DAEDDFDE34AD}"/>
              </a:ext>
            </a:extLst>
          </p:cNvPr>
          <p:cNvSpPr/>
          <p:nvPr userDrawn="1"/>
        </p:nvSpPr>
        <p:spPr>
          <a:xfrm>
            <a:off x="0" y="-1994"/>
            <a:ext cx="1700492" cy="1700492"/>
          </a:xfrm>
          <a:prstGeom prst="ellipse">
            <a:avLst/>
          </a:prstGeom>
          <a:noFill/>
          <a:ln w="381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2700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pPr/>
              <a:t>08-09-20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7A2141DD-8D8D-FA43-BD4F-2CFC93C87782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xmlns="" id="{71A62821-5E0F-DE41-B5C2-17A3A7277F4E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xmlns="" id="{C311AE14-D8F0-1D4C-9D8D-603836582793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xmlns="" id="{1F2BE645-D4F2-304C-9AFA-473D8F888A85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xmlns="" id="{93640330-30A6-6948-87A7-9DE6D41794F5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xmlns="" id="{ADFB6548-D83C-1D4E-AE87-2E8F1D3D0FA7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xmlns="" id="{D97C7400-7EDC-8845-AB5A-80FB8175C1E2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8" name="Title 1">
            <a:extLst>
              <a:ext uri="{FF2B5EF4-FFF2-40B4-BE49-F238E27FC236}">
                <a16:creationId xmlns:a16="http://schemas.microsoft.com/office/drawing/2014/main" xmlns="" id="{BC941C44-9B96-0040-8C71-D8364EB577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xmlns="" id="{E014993B-5057-2A4C-9CA0-383DC5504020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xmlns="" id="{43B110E8-1FE2-BC47-A5AE-4C698B688B65}"/>
              </a:ext>
            </a:extLst>
          </p:cNvPr>
          <p:cNvSpPr/>
          <p:nvPr userDrawn="1"/>
        </p:nvSpPr>
        <p:spPr>
          <a:xfrm>
            <a:off x="5664570" y="125360"/>
            <a:ext cx="176394" cy="176394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xmlns="" id="{87DACF2F-5D4D-434D-8786-E4DF0385E6F6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CFE816CC-CBCA-7946-B9E5-E9649EF369BE}"/>
              </a:ext>
            </a:extLst>
          </p:cNvPr>
          <p:cNvSpPr/>
          <p:nvPr userDrawn="1"/>
        </p:nvSpPr>
        <p:spPr>
          <a:xfrm>
            <a:off x="11383587" y="6035040"/>
            <a:ext cx="776923" cy="77692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8278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pPr/>
              <a:t>08-09-20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xmlns="" id="{C950F4E3-11A9-2549-A00D-601AEF6E49A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97279" y="2160508"/>
            <a:ext cx="2919413" cy="2919413"/>
          </a:xfrm>
          <a:prstGeom prst="ellipse">
            <a:avLst/>
          </a:prstGeom>
          <a:solidFill>
            <a:srgbClr val="EDEFF7"/>
          </a:solidFill>
          <a:ln w="38100">
            <a:solidFill>
              <a:schemeClr val="accent3"/>
            </a:solidFill>
          </a:ln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xmlns="" id="{21B5A175-E633-E74F-AE3B-DF58F989F44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59186" y="2160508"/>
            <a:ext cx="2919413" cy="2919413"/>
          </a:xfrm>
          <a:prstGeom prst="ellipse">
            <a:avLst/>
          </a:prstGeom>
          <a:solidFill>
            <a:srgbClr val="EDEFF7"/>
          </a:solidFill>
          <a:ln w="38100">
            <a:solidFill>
              <a:schemeClr val="accent6"/>
            </a:solidFill>
          </a:ln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xmlns="" id="{261D2778-BA56-D247-9B2C-28D010C9D4E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1093" y="2160508"/>
            <a:ext cx="2919413" cy="2919413"/>
          </a:xfrm>
          <a:prstGeom prst="ellipse">
            <a:avLst/>
          </a:prstGeom>
          <a:solidFill>
            <a:srgbClr val="EDEFF7"/>
          </a:solidFill>
          <a:ln w="38100"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xmlns="" id="{2DAF6EFF-134E-BA40-8B51-917FDE13C07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97279" y="5486968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xmlns="" id="{188BF917-678C-1249-95B9-7FD2AC7B2231}"/>
              </a:ext>
            </a:extLst>
          </p:cNvPr>
          <p:cNvSpPr>
            <a:spLocks noGrp="1"/>
          </p:cNvSpPr>
          <p:nvPr>
            <p:ph type="body" sz="half" idx="16" hasCustomPrompt="1"/>
          </p:nvPr>
        </p:nvSpPr>
        <p:spPr>
          <a:xfrm>
            <a:off x="4666773" y="5486968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xmlns="" id="{BAFF17AE-3EA2-2D47-BCDD-E5587B127062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8236267" y="5486968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Goes Here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F2D7EDB7-7C02-0245-8A1F-553F094A4429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xmlns="" id="{8CF5D165-4F6F-2447-8B9E-8B0D94808ED3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xmlns="" id="{146C35C7-7133-4C43-BBF7-575440F7BAD3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xmlns="" id="{D33DD7BE-C379-5C42-9FB0-EF72161049F4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xmlns="" id="{743DFC41-C6DE-7942-9358-E23A1EE8759D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xmlns="" id="{A2ABB593-7229-9548-8BCC-C947B1BF8D93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xmlns="" id="{986D2413-D60D-484E-ACAB-31891AFDA133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4" name="Title 1">
            <a:extLst>
              <a:ext uri="{FF2B5EF4-FFF2-40B4-BE49-F238E27FC236}">
                <a16:creationId xmlns:a16="http://schemas.microsoft.com/office/drawing/2014/main" xmlns="" id="{86090E0F-345E-3D4B-8886-95D8A4A77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xmlns="" val="3258682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7873" y="758952"/>
            <a:ext cx="7356255" cy="356616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90000"/>
              </a:lnSpc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17873" y="4663440"/>
            <a:ext cx="7356255" cy="1143000"/>
          </a:xfrm>
        </p:spPr>
        <p:txBody>
          <a:bodyPr lIns="91440" rIns="9144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459DE2C1-4C52-40A3-8959-27B2C1BEBFF6}"/>
              </a:ext>
            </a:extLst>
          </p:cNvPr>
          <p:cNvCxnSpPr/>
          <p:nvPr/>
        </p:nvCxnSpPr>
        <p:spPr>
          <a:xfrm>
            <a:off x="1158240" y="4485132"/>
            <a:ext cx="987552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pPr/>
              <a:t>08-09-20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8675A452-E352-BE40-9E44-7C0E90F4DBC5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72E00246-7C7C-8E48-B95E-02BE89F197F5}"/>
              </a:ext>
            </a:extLst>
          </p:cNvPr>
          <p:cNvSpPr/>
          <p:nvPr userDrawn="1"/>
        </p:nvSpPr>
        <p:spPr>
          <a:xfrm>
            <a:off x="10337662" y="4398630"/>
            <a:ext cx="1700492" cy="1700492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EBF1652A-A323-BC48-9A00-7ECF1C4E1DA4}"/>
              </a:ext>
            </a:extLst>
          </p:cNvPr>
          <p:cNvSpPr/>
          <p:nvPr userDrawn="1"/>
        </p:nvSpPr>
        <p:spPr>
          <a:xfrm>
            <a:off x="11634902" y="2565781"/>
            <a:ext cx="283407" cy="283407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F733BC29-8FD1-CB45-8FF6-0C7CC3CB423D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4C67EB1F-C984-B840-BD1F-FD174D01A3AF}"/>
              </a:ext>
            </a:extLst>
          </p:cNvPr>
          <p:cNvSpPr/>
          <p:nvPr userDrawn="1"/>
        </p:nvSpPr>
        <p:spPr>
          <a:xfrm>
            <a:off x="6135" y="0"/>
            <a:ext cx="1700492" cy="1700492"/>
          </a:xfrm>
          <a:prstGeom prst="ellipse">
            <a:avLst/>
          </a:prstGeom>
          <a:noFill/>
          <a:ln w="381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9D75F8B1-A294-E349-BD08-B06B2954212A}"/>
              </a:ext>
            </a:extLst>
          </p:cNvPr>
          <p:cNvGrpSpPr/>
          <p:nvPr userDrawn="1"/>
        </p:nvGrpSpPr>
        <p:grpSpPr>
          <a:xfrm>
            <a:off x="495300" y="0"/>
            <a:ext cx="11201400" cy="6880860"/>
            <a:chOff x="495300" y="0"/>
            <a:chExt cx="11201400" cy="6880860"/>
          </a:xfrm>
        </p:grpSpPr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xmlns="" id="{5942EFAD-842E-9C46-9853-C0F135D24007}"/>
                </a:ext>
              </a:extLst>
            </p:cNvPr>
            <p:cNvSpPr/>
            <p:nvPr userDrawn="1"/>
          </p:nvSpPr>
          <p:spPr>
            <a:xfrm>
              <a:off x="495300" y="0"/>
              <a:ext cx="1337265" cy="6880860"/>
            </a:xfrm>
            <a:custGeom>
              <a:avLst/>
              <a:gdLst>
                <a:gd name="connsiteX0" fmla="*/ 1173967 w 1337265"/>
                <a:gd name="connsiteY0" fmla="*/ 0 h 6880860"/>
                <a:gd name="connsiteX1" fmla="*/ 1319300 w 1337265"/>
                <a:gd name="connsiteY1" fmla="*/ 0 h 6880860"/>
                <a:gd name="connsiteX2" fmla="*/ 1204253 w 1337265"/>
                <a:gd name="connsiteY2" fmla="*/ 146399 h 6880860"/>
                <a:gd name="connsiteX3" fmla="*/ 114300 w 1337265"/>
                <a:gd name="connsiteY3" fmla="*/ 3429000 h 6880860"/>
                <a:gd name="connsiteX4" fmla="*/ 1204253 w 1337265"/>
                <a:gd name="connsiteY4" fmla="*/ 6711601 h 6880860"/>
                <a:gd name="connsiteX5" fmla="*/ 1337265 w 1337265"/>
                <a:gd name="connsiteY5" fmla="*/ 6880860 h 6880860"/>
                <a:gd name="connsiteX6" fmla="*/ 1191931 w 1337265"/>
                <a:gd name="connsiteY6" fmla="*/ 6880860 h 6880860"/>
                <a:gd name="connsiteX7" fmla="*/ 1112661 w 1337265"/>
                <a:gd name="connsiteY7" fmla="*/ 6779988 h 6880860"/>
                <a:gd name="connsiteX8" fmla="*/ 0 w 1337265"/>
                <a:gd name="connsiteY8" fmla="*/ 3429000 h 6880860"/>
                <a:gd name="connsiteX9" fmla="*/ 1112661 w 1337265"/>
                <a:gd name="connsiteY9" fmla="*/ 78012 h 6880860"/>
                <a:gd name="connsiteX10" fmla="*/ 1173967 w 1337265"/>
                <a:gd name="connsiteY10" fmla="*/ 0 h 6880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37265" h="6880860">
                  <a:moveTo>
                    <a:pt x="1173967" y="0"/>
                  </a:moveTo>
                  <a:lnTo>
                    <a:pt x="1319300" y="0"/>
                  </a:lnTo>
                  <a:lnTo>
                    <a:pt x="1204253" y="146399"/>
                  </a:lnTo>
                  <a:cubicBezTo>
                    <a:pt x="519693" y="1061765"/>
                    <a:pt x="114300" y="2198040"/>
                    <a:pt x="114300" y="3429000"/>
                  </a:cubicBezTo>
                  <a:cubicBezTo>
                    <a:pt x="114300" y="4659960"/>
                    <a:pt x="519693" y="5796235"/>
                    <a:pt x="1204253" y="6711601"/>
                  </a:cubicBezTo>
                  <a:lnTo>
                    <a:pt x="1337265" y="6880860"/>
                  </a:lnTo>
                  <a:lnTo>
                    <a:pt x="1191931" y="6880860"/>
                  </a:lnTo>
                  <a:lnTo>
                    <a:pt x="1112661" y="6779988"/>
                  </a:lnTo>
                  <a:cubicBezTo>
                    <a:pt x="413839" y="5845552"/>
                    <a:pt x="0" y="4685605"/>
                    <a:pt x="0" y="3429000"/>
                  </a:cubicBezTo>
                  <a:cubicBezTo>
                    <a:pt x="0" y="2172395"/>
                    <a:pt x="413839" y="1012448"/>
                    <a:pt x="1112661" y="78012"/>
                  </a:cubicBezTo>
                  <a:lnTo>
                    <a:pt x="117396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xmlns="" id="{BE0B7AF7-52C0-EB45-93DE-79DFF44F5AAE}"/>
                </a:ext>
              </a:extLst>
            </p:cNvPr>
            <p:cNvSpPr/>
            <p:nvPr userDrawn="1"/>
          </p:nvSpPr>
          <p:spPr>
            <a:xfrm>
              <a:off x="10359435" y="0"/>
              <a:ext cx="1337265" cy="6880860"/>
            </a:xfrm>
            <a:custGeom>
              <a:avLst/>
              <a:gdLst>
                <a:gd name="connsiteX0" fmla="*/ 17965 w 1337265"/>
                <a:gd name="connsiteY0" fmla="*/ 0 h 6880860"/>
                <a:gd name="connsiteX1" fmla="*/ 163299 w 1337265"/>
                <a:gd name="connsiteY1" fmla="*/ 0 h 6880860"/>
                <a:gd name="connsiteX2" fmla="*/ 224604 w 1337265"/>
                <a:gd name="connsiteY2" fmla="*/ 78012 h 6880860"/>
                <a:gd name="connsiteX3" fmla="*/ 1337265 w 1337265"/>
                <a:gd name="connsiteY3" fmla="*/ 3429000 h 6880860"/>
                <a:gd name="connsiteX4" fmla="*/ 224604 w 1337265"/>
                <a:gd name="connsiteY4" fmla="*/ 6779988 h 6880860"/>
                <a:gd name="connsiteX5" fmla="*/ 145334 w 1337265"/>
                <a:gd name="connsiteY5" fmla="*/ 6880860 h 6880860"/>
                <a:gd name="connsiteX6" fmla="*/ 0 w 1337265"/>
                <a:gd name="connsiteY6" fmla="*/ 6880860 h 6880860"/>
                <a:gd name="connsiteX7" fmla="*/ 133012 w 1337265"/>
                <a:gd name="connsiteY7" fmla="*/ 6711601 h 6880860"/>
                <a:gd name="connsiteX8" fmla="*/ 1222965 w 1337265"/>
                <a:gd name="connsiteY8" fmla="*/ 3429000 h 6880860"/>
                <a:gd name="connsiteX9" fmla="*/ 133012 w 1337265"/>
                <a:gd name="connsiteY9" fmla="*/ 146399 h 6880860"/>
                <a:gd name="connsiteX10" fmla="*/ 17965 w 1337265"/>
                <a:gd name="connsiteY10" fmla="*/ 0 h 6880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37265" h="6880860">
                  <a:moveTo>
                    <a:pt x="17965" y="0"/>
                  </a:moveTo>
                  <a:lnTo>
                    <a:pt x="163299" y="0"/>
                  </a:lnTo>
                  <a:lnTo>
                    <a:pt x="224604" y="78012"/>
                  </a:lnTo>
                  <a:cubicBezTo>
                    <a:pt x="923426" y="1012448"/>
                    <a:pt x="1337265" y="2172395"/>
                    <a:pt x="1337265" y="3429000"/>
                  </a:cubicBezTo>
                  <a:cubicBezTo>
                    <a:pt x="1337265" y="4685605"/>
                    <a:pt x="923426" y="5845552"/>
                    <a:pt x="224604" y="6779988"/>
                  </a:cubicBezTo>
                  <a:lnTo>
                    <a:pt x="145334" y="6880860"/>
                  </a:lnTo>
                  <a:lnTo>
                    <a:pt x="0" y="6880860"/>
                  </a:lnTo>
                  <a:lnTo>
                    <a:pt x="133012" y="6711601"/>
                  </a:lnTo>
                  <a:cubicBezTo>
                    <a:pt x="817572" y="5796235"/>
                    <a:pt x="1222965" y="4659960"/>
                    <a:pt x="1222965" y="3429000"/>
                  </a:cubicBezTo>
                  <a:cubicBezTo>
                    <a:pt x="1222965" y="2198040"/>
                    <a:pt x="817572" y="1061765"/>
                    <a:pt x="133012" y="146399"/>
                  </a:cubicBezTo>
                  <a:lnTo>
                    <a:pt x="1796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5969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pPr/>
              <a:t>08-09-20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D06E6D77-4CA3-764C-99E1-7D2CFE6B929E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1D155117-8A2A-414B-9598-C2919DF747DC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53838F88-99DE-9246-A83B-9C7DB6AE99EF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D031FBA2-FD0D-7346-8941-4861923E15CF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022D5D5E-3339-5D47-9E1C-8897082672DB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xmlns="" id="{13BE7267-458F-A141-8480-10E9FB553671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xmlns="" id="{A71A438B-57BE-F445-AFBB-BBB2270E9BB4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Title 1">
            <a:extLst>
              <a:ext uri="{FF2B5EF4-FFF2-40B4-BE49-F238E27FC236}">
                <a16:creationId xmlns:a16="http://schemas.microsoft.com/office/drawing/2014/main" xmlns="" id="{040C74AA-3663-2A49-AA62-C9207F22BF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8E70AAE0-F405-8C4D-B2F2-BC73ABD2560F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xmlns="" id="{FC72AC8A-19AA-5641-88DA-414732A1A643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B0FF4153-FE4A-204C-B4B4-F331F8058F73}"/>
              </a:ext>
            </a:extLst>
          </p:cNvPr>
          <p:cNvSpPr/>
          <p:nvPr userDrawn="1"/>
        </p:nvSpPr>
        <p:spPr>
          <a:xfrm>
            <a:off x="5664570" y="125360"/>
            <a:ext cx="176394" cy="176394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xmlns="" id="{C0910027-B57E-5C4C-B196-C2CF16EB6B83}"/>
              </a:ext>
            </a:extLst>
          </p:cNvPr>
          <p:cNvSpPr/>
          <p:nvPr userDrawn="1"/>
        </p:nvSpPr>
        <p:spPr>
          <a:xfrm>
            <a:off x="11383587" y="6035040"/>
            <a:ext cx="776923" cy="77692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7972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pPr/>
              <a:t>08-09-20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DD896C11-7092-DD43-9676-23A81081B759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D39FB8D4-533A-0C44-89B5-487470B0B82B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C642B0AB-C322-C14B-B2A1-E9F144473219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xmlns="" id="{47ABE4C7-7926-3949-9205-07E33FB2D2CE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xmlns="" id="{E1B43F26-6C7C-4D43-9D1C-A0F792F54874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xmlns="" id="{C53D175F-F9D4-DD4E-81B9-495A2E867249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xmlns="" id="{852D03A0-BBCF-2042-832A-8082F1377835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Title 1">
            <a:extLst>
              <a:ext uri="{FF2B5EF4-FFF2-40B4-BE49-F238E27FC236}">
                <a16:creationId xmlns:a16="http://schemas.microsoft.com/office/drawing/2014/main" xmlns="" id="{E2831508-70C2-2F43-998D-55CE4837BA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5232ACE3-4E65-6243-9416-19BFA39FD92C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6A372105-F1CB-9149-A4B9-C151B3CCB9B4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xmlns="" id="{CAE2DDF3-5C18-5644-8994-8CD902656DE8}"/>
              </a:ext>
            </a:extLst>
          </p:cNvPr>
          <p:cNvSpPr/>
          <p:nvPr userDrawn="1"/>
        </p:nvSpPr>
        <p:spPr>
          <a:xfrm>
            <a:off x="5664570" y="125360"/>
            <a:ext cx="176394" cy="176394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xmlns="" id="{0383F4E3-E6C1-BB40-90E6-290C140F9A07}"/>
              </a:ext>
            </a:extLst>
          </p:cNvPr>
          <p:cNvSpPr/>
          <p:nvPr userDrawn="1"/>
        </p:nvSpPr>
        <p:spPr>
          <a:xfrm>
            <a:off x="11383587" y="6035040"/>
            <a:ext cx="776923" cy="77692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59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pPr/>
              <a:t>08-09-20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A2C09A16-A6B6-E04E-A40A-F482C0A95C0A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xmlns="" id="{A6B2DF34-338D-4F43-B8F7-D7A00348B68B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xmlns="" id="{33778C21-4171-774D-A73F-77BEBF2E4C18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CC25D2EF-AE01-A247-8BC3-8F35F863C0A6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5F860801-109B-EB4F-96A8-35D76B759583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97337F70-9199-7242-BD8B-8F96606A18A1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DF9320B7-AD58-7649-BC95-614ED90F4E69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0C0DE796-998A-F84E-9B56-1958C6777C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7B23D2B0-E152-D14D-8154-8DD47BD10DF3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8A3BEDF6-5ABA-3B42-99BB-4438813B1A4B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A9CF8BE7-F2AC-AB4C-900F-F64D55111EFC}"/>
              </a:ext>
            </a:extLst>
          </p:cNvPr>
          <p:cNvSpPr/>
          <p:nvPr userDrawn="1"/>
        </p:nvSpPr>
        <p:spPr>
          <a:xfrm>
            <a:off x="5664570" y="125360"/>
            <a:ext cx="176394" cy="176394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xmlns="" id="{5EF4254B-D281-684E-BD0B-63AEC0AC197C}"/>
              </a:ext>
            </a:extLst>
          </p:cNvPr>
          <p:cNvSpPr/>
          <p:nvPr userDrawn="1"/>
        </p:nvSpPr>
        <p:spPr>
          <a:xfrm>
            <a:off x="11383587" y="6035040"/>
            <a:ext cx="776923" cy="77692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001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pPr/>
              <a:t>08-09-20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A2C09A16-A6B6-E04E-A40A-F482C0A95C0A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xmlns="" id="{A6B2DF34-338D-4F43-B8F7-D7A00348B68B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xmlns="" id="{33778C21-4171-774D-A73F-77BEBF2E4C18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CC25D2EF-AE01-A247-8BC3-8F35F863C0A6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5F860801-109B-EB4F-96A8-35D76B759583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97337F70-9199-7242-BD8B-8F96606A18A1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DF9320B7-AD58-7649-BC95-614ED90F4E69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0C0DE796-998A-F84E-9B56-1958C6777C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5751389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xmlns="" id="{384D173E-9054-4C40-98EA-A6EAC4D8511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21641" y="0"/>
            <a:ext cx="4270360" cy="6858001"/>
          </a:xfrm>
          <a:custGeom>
            <a:avLst/>
            <a:gdLst>
              <a:gd name="connsiteX0" fmla="*/ 1904091 w 4305219"/>
              <a:gd name="connsiteY0" fmla="*/ 0 h 6913983"/>
              <a:gd name="connsiteX1" fmla="*/ 4305219 w 4305219"/>
              <a:gd name="connsiteY1" fmla="*/ 0 h 6913983"/>
              <a:gd name="connsiteX2" fmla="*/ 4305219 w 4305219"/>
              <a:gd name="connsiteY2" fmla="*/ 6913983 h 6913983"/>
              <a:gd name="connsiteX3" fmla="*/ 1818156 w 4305219"/>
              <a:gd name="connsiteY3" fmla="*/ 6913983 h 6913983"/>
              <a:gd name="connsiteX4" fmla="*/ 1507580 w 4305219"/>
              <a:gd name="connsiteY4" fmla="*/ 6681739 h 6913983"/>
              <a:gd name="connsiteX5" fmla="*/ 0 w 4305219"/>
              <a:gd name="connsiteY5" fmla="*/ 3484983 h 6913983"/>
              <a:gd name="connsiteX6" fmla="*/ 1826504 w 4305219"/>
              <a:gd name="connsiteY6" fmla="*/ 49741 h 6913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05219" h="6913983">
                <a:moveTo>
                  <a:pt x="1904091" y="0"/>
                </a:moveTo>
                <a:lnTo>
                  <a:pt x="4305219" y="0"/>
                </a:lnTo>
                <a:lnTo>
                  <a:pt x="4305219" y="6913983"/>
                </a:lnTo>
                <a:lnTo>
                  <a:pt x="1818156" y="6913983"/>
                </a:lnTo>
                <a:lnTo>
                  <a:pt x="1507580" y="6681739"/>
                </a:lnTo>
                <a:cubicBezTo>
                  <a:pt x="586863" y="5921896"/>
                  <a:pt x="0" y="4771974"/>
                  <a:pt x="0" y="3484983"/>
                </a:cubicBezTo>
                <a:cubicBezTo>
                  <a:pt x="0" y="2054993"/>
                  <a:pt x="724522" y="794225"/>
                  <a:pt x="1826504" y="49741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noAutofit/>
          </a:bodyPr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881322FE-E286-E344-B332-CF37E6CAD2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8" y="2322728"/>
            <a:ext cx="5751389" cy="4032225"/>
          </a:xfrm>
        </p:spPr>
        <p:txBody>
          <a:bodyPr anchor="t"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998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pPr/>
              <a:t>08-09-20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05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pPr/>
              <a:t>08-09-20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02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22" r:id="rId3"/>
    <p:sldLayoutId id="2147483708" r:id="rId4"/>
    <p:sldLayoutId id="2147483709" r:id="rId5"/>
    <p:sldLayoutId id="2147483716" r:id="rId6"/>
    <p:sldLayoutId id="2147483710" r:id="rId7"/>
    <p:sldLayoutId id="2147483724" r:id="rId8"/>
    <p:sldLayoutId id="2147483711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6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6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6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6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6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solidFill>
                <a:srgbClr val="7B9899"/>
              </a:solidFill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</p:nvPr>
        </p:nvGraphicFramePr>
        <p:xfrm>
          <a:off x="1931670" y="3521424"/>
          <a:ext cx="8328660" cy="6835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6660"/>
                <a:gridCol w="45720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Số: 143  /GDĐT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</a:rPr>
                        <a:t>Bình Thạnh, ngày  28   tháng  5  năm 2020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/>
                </a:tc>
              </a:tr>
              <a:tr h="0">
                <a:tc>
                  <a:txBody>
                    <a:bodyPr/>
                    <a:lstStyle/>
                    <a:p>
                      <a:pPr marL="292735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V/v tổ chức cho trẻ ăn sáng tại các cơ sở giáo dục mầm non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/>
                </a:tc>
              </a:tr>
            </a:tbl>
          </a:graphicData>
        </a:graphic>
      </p:graphicFrame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Rectangle 1"/>
          <p:cNvSpPr>
            <a:spLocks noChangeArrowheads="1"/>
          </p:cNvSpPr>
          <p:nvPr/>
        </p:nvSpPr>
        <p:spPr bwMode="auto">
          <a:xfrm>
            <a:off x="812800" y="381001"/>
            <a:ext cx="10464800" cy="6771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endParaRPr lang="en-US" b="1" dirty="0" smtClean="0">
              <a:latin typeface="Calibri" pitchFamily="34" charset="0"/>
            </a:endParaRPr>
          </a:p>
          <a:p>
            <a:pPr algn="ctr"/>
            <a:r>
              <a:rPr lang="en-US" b="1" dirty="0">
                <a:latin typeface="Calibri" pitchFamily="34" charset="0"/>
              </a:rPr>
              <a:t> 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 BÁO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nl-NL" sz="24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CHIẾN DỊCH UỐNG VẮC XIN PHÒNG BỆNH BẠI LIỆT </a:t>
            </a:r>
            <a:endParaRPr lang="en-US" sz="24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nl-NL" sz="24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CHO TRẺ DƯỚI 5 TUỔI - SINH NĂM 2015-2020 </a:t>
            </a:r>
            <a:endParaRPr lang="nl-NL" sz="2400" b="1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nl-NL" sz="2400" b="1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400" b="1" dirty="0" smtClean="0">
                <a:latin typeface="Times New Roman" pitchFamily="18" charset="0"/>
                <a:cs typeface="Times New Roman" pitchFamily="18" charset="0"/>
              </a:rPr>
              <a:t>            Căn cứ Kế hoạch số 58/KH-TTYT ngày 06/8/2020, Kế hoạch triển khai chiến dịch uống bổ sung Vacxin Bại liệt cho trẻ dưới 5 tuổi năm 2020; </a:t>
            </a:r>
          </a:p>
          <a:p>
            <a:r>
              <a:rPr lang="nl-NL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2400" b="1" dirty="0" smtClean="0">
                <a:latin typeface="Times New Roman" pitchFamily="18" charset="0"/>
                <a:cs typeface="Times New Roman" pitchFamily="18" charset="0"/>
              </a:rPr>
              <a:t>          Trường Mầm non 24B tổ chức cho học sinh uống 2 lần vacxin Bại liệt mỗi lần cách nhau 1 tháng:</a:t>
            </a:r>
          </a:p>
          <a:p>
            <a:r>
              <a:rPr lang="nl-NL" sz="24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nl-NL" sz="24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LẦN </a:t>
            </a:r>
            <a:r>
              <a:rPr lang="nl-NL" sz="24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1:  </a:t>
            </a:r>
            <a:r>
              <a:rPr lang="nl-NL" sz="24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Ngày 16/9/2020 (Thứ tư)</a:t>
            </a:r>
            <a:endParaRPr lang="en-US" sz="24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nl-NL" sz="2400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nl-NL" sz="24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LẦN </a:t>
            </a:r>
            <a:r>
              <a:rPr lang="nl-NL" sz="24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2:  Ngày </a:t>
            </a:r>
            <a:r>
              <a:rPr lang="nl-NL" sz="24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11/11/2020 </a:t>
            </a:r>
            <a:r>
              <a:rPr lang="nl-NL" sz="24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(Thứ tư)</a:t>
            </a:r>
            <a:endParaRPr lang="en-US" sz="24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400" b="1" dirty="0" smtClean="0">
                <a:latin typeface="Times New Roman" pitchFamily="18" charset="0"/>
                <a:cs typeface="Times New Roman" pitchFamily="18" charset="0"/>
              </a:rPr>
              <a:t>           NHÀ TRƯỜNG </a:t>
            </a:r>
            <a:r>
              <a:rPr lang="nl-NL" sz="2400" b="1" dirty="0">
                <a:latin typeface="Times New Roman" pitchFamily="18" charset="0"/>
                <a:cs typeface="Times New Roman" pitchFamily="18" charset="0"/>
              </a:rPr>
              <a:t>KÍNH MONG CÁC BẬC PHỤ HUYNH HƯỞNG </a:t>
            </a:r>
            <a:r>
              <a:rPr lang="nl-NL" sz="2400" b="1" dirty="0" smtClean="0">
                <a:latin typeface="Times New Roman" pitchFamily="18" charset="0"/>
                <a:cs typeface="Times New Roman" pitchFamily="18" charset="0"/>
              </a:rPr>
              <a:t>ỨNG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2400" b="1" dirty="0" smtClean="0">
                <a:latin typeface="Times New Roman" pitchFamily="18" charset="0"/>
                <a:cs typeface="Times New Roman" pitchFamily="18" charset="0"/>
              </a:rPr>
              <a:t>CHO TRẺ ĐƯỢC UỐNG VẮC XIN TẠI TRƯỜNG</a:t>
            </a:r>
            <a:endParaRPr lang="en-US" sz="1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	              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Trân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3310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title"/>
          </p:nvPr>
        </p:nvSpPr>
        <p:spPr>
          <a:xfrm>
            <a:off x="670984" y="4983163"/>
            <a:ext cx="10911416" cy="10525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>
          <a:xfrm>
            <a:off x="670984" y="530226"/>
            <a:ext cx="10911416" cy="41878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0818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F50278-9A9A-0F4E-BDCF-6351BE1732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963668"/>
            <a:ext cx="10058400" cy="3280785"/>
          </a:xfrm>
        </p:spPr>
        <p:txBody>
          <a:bodyPr>
            <a:normAutofit/>
          </a:bodyPr>
          <a:lstStyle/>
          <a:p>
            <a:pPr algn="ctr"/>
            <a:r>
              <a:rPr lang="en-US" sz="4800" b="1" smtClean="0">
                <a:solidFill>
                  <a:schemeClr val="accent2">
                    <a:lumMod val="50000"/>
                  </a:schemeClr>
                </a:solidFill>
              </a:rPr>
              <a:t>TRIỂN KHAI </a:t>
            </a:r>
            <a:br>
              <a:rPr lang="en-US" sz="4800" b="1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4800" b="1" smtClean="0">
                <a:solidFill>
                  <a:schemeClr val="accent2">
                    <a:lumMod val="50000"/>
                  </a:schemeClr>
                </a:solidFill>
              </a:rPr>
              <a:t>CHIẾN DỊCH UỐNG BỔ SUNG </a:t>
            </a:r>
            <a:br>
              <a:rPr lang="en-US" sz="4800" b="1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4800" b="1" smtClean="0">
                <a:solidFill>
                  <a:schemeClr val="accent2">
                    <a:lumMod val="50000"/>
                  </a:schemeClr>
                </a:solidFill>
              </a:rPr>
              <a:t>vắc xin Bại liệt (</a:t>
            </a:r>
            <a:r>
              <a:rPr lang="en-US" sz="4800" smtClean="0">
                <a:solidFill>
                  <a:schemeClr val="accent2">
                    <a:lumMod val="50000"/>
                  </a:schemeClr>
                </a:solidFill>
              </a:rPr>
              <a:t>bOPV)</a:t>
            </a:r>
            <a:r>
              <a:rPr lang="en-US" sz="4800" b="1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4800" b="1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4800" b="1" smtClean="0">
                <a:solidFill>
                  <a:schemeClr val="accent2">
                    <a:lumMod val="50000"/>
                  </a:schemeClr>
                </a:solidFill>
              </a:rPr>
              <a:t>cho trẻ dưới 5 tuổi </a:t>
            </a:r>
            <a:endParaRPr lang="en-US" sz="4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17F481B-9C2C-084A-8DF1-0582D2DA4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mtClean="0"/>
              <a:t>Trung tâm kiểm soát bệnh tật tphcm</a:t>
            </a:r>
          </a:p>
          <a:p>
            <a:pPr algn="ctr"/>
            <a:r>
              <a:rPr lang="en-US" smtClean="0"/>
              <a:t>Tháng 8,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27693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21817"/>
            <a:ext cx="9739042" cy="1369074"/>
          </a:xfrm>
        </p:spPr>
        <p:txBody>
          <a:bodyPr/>
          <a:lstStyle/>
          <a:p>
            <a:r>
              <a:rPr lang="en-US" smtClean="0"/>
              <a:t>Mục tiêu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97280" y="1899647"/>
            <a:ext cx="10515600" cy="4032225"/>
          </a:xfrm>
        </p:spPr>
        <p:txBody>
          <a:bodyPr>
            <a:norm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vi-VN" sz="2800" smtClean="0">
                <a:solidFill>
                  <a:schemeClr val="tx1"/>
                </a:solidFill>
              </a:rPr>
              <a:t>≥</a:t>
            </a:r>
            <a:r>
              <a:rPr lang="vi-VN" sz="2800">
                <a:solidFill>
                  <a:schemeClr val="tx1"/>
                </a:solidFill>
              </a:rPr>
              <a:t>95% </a:t>
            </a:r>
            <a:r>
              <a:rPr lang="vi-VN" sz="2800" smtClean="0">
                <a:solidFill>
                  <a:schemeClr val="tx1"/>
                </a:solidFill>
              </a:rPr>
              <a:t>trẻ </a:t>
            </a:r>
            <a:r>
              <a:rPr lang="vi-VN" sz="2800">
                <a:solidFill>
                  <a:schemeClr val="tx1"/>
                </a:solidFill>
              </a:rPr>
              <a:t>dưới 5 tuổi </a:t>
            </a:r>
            <a:r>
              <a:rPr lang="vi-VN" sz="2800" smtClean="0">
                <a:solidFill>
                  <a:schemeClr val="tx1"/>
                </a:solidFill>
              </a:rPr>
              <a:t>được </a:t>
            </a:r>
            <a:r>
              <a:rPr lang="vi-VN" sz="2800">
                <a:solidFill>
                  <a:schemeClr val="tx1"/>
                </a:solidFill>
              </a:rPr>
              <a:t>uống đủ 2 liều vắc xin bại liệt uống nhị liên - týp 1 và 3 (bOPV) trong 2 vòng của chiến </a:t>
            </a:r>
            <a:r>
              <a:rPr lang="vi-VN" sz="2800" smtClean="0">
                <a:solidFill>
                  <a:schemeClr val="tx1"/>
                </a:solidFill>
              </a:rPr>
              <a:t>dịch</a:t>
            </a:r>
            <a:endParaRPr lang="en-US" sz="2800" smtClean="0">
              <a:solidFill>
                <a:schemeClr val="tx1"/>
              </a:solidFill>
            </a:endParaRP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schemeClr val="tx1"/>
                </a:solidFill>
              </a:rPr>
              <a:t>Đảm </a:t>
            </a:r>
            <a:r>
              <a:rPr lang="en-US" sz="2800">
                <a:solidFill>
                  <a:schemeClr val="tx1"/>
                </a:solidFill>
              </a:rPr>
              <a:t>bảo an toàn tiêm chủng</a:t>
            </a:r>
          </a:p>
        </p:txBody>
      </p:sp>
    </p:spTree>
    <p:extLst>
      <p:ext uri="{BB962C8B-B14F-4D97-AF65-F5344CB8AC3E}">
        <p14:creationId xmlns:p14="http://schemas.microsoft.com/office/powerpoint/2010/main" xmlns="" val="390262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21817"/>
            <a:ext cx="9739042" cy="1369074"/>
          </a:xfrm>
        </p:spPr>
        <p:txBody>
          <a:bodyPr/>
          <a:lstStyle/>
          <a:p>
            <a:r>
              <a:rPr lang="en-US" smtClean="0"/>
              <a:t>ĐỐI TƯỢNG CHIẾN DỊCH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97280" y="1554481"/>
            <a:ext cx="10652760" cy="5303520"/>
          </a:xfrm>
        </p:spPr>
        <p:txBody>
          <a:bodyPr>
            <a:norm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vi-VN" sz="2800" dirty="0" smtClean="0">
                <a:solidFill>
                  <a:schemeClr val="tx1"/>
                </a:solidFill>
              </a:rPr>
              <a:t>Trẻ </a:t>
            </a:r>
            <a:r>
              <a:rPr lang="en-US" sz="2800" dirty="0" err="1" smtClean="0">
                <a:solidFill>
                  <a:schemeClr val="tx1"/>
                </a:solidFill>
              </a:rPr>
              <a:t>dưới</a:t>
            </a:r>
            <a:r>
              <a:rPr lang="en-US" sz="2800" dirty="0" smtClean="0">
                <a:solidFill>
                  <a:schemeClr val="tx1"/>
                </a:solidFill>
              </a:rPr>
              <a:t> 5</a:t>
            </a:r>
            <a:r>
              <a:rPr lang="vi-VN" sz="2800" dirty="0" smtClean="0">
                <a:solidFill>
                  <a:schemeClr val="tx1"/>
                </a:solidFill>
              </a:rPr>
              <a:t> </a:t>
            </a:r>
            <a:r>
              <a:rPr lang="vi-VN" sz="2800" dirty="0">
                <a:solidFill>
                  <a:schemeClr val="tx1"/>
                </a:solidFill>
              </a:rPr>
              <a:t>tuổi: 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914400" indent="-388938"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</a:rPr>
              <a:t>Trẻ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vi-VN" sz="2800" dirty="0" smtClean="0">
                <a:solidFill>
                  <a:schemeClr val="tx1"/>
                </a:solidFill>
              </a:rPr>
              <a:t>sinh </a:t>
            </a:r>
            <a:r>
              <a:rPr lang="vi-VN" sz="2800" dirty="0">
                <a:solidFill>
                  <a:schemeClr val="tx1"/>
                </a:solidFill>
              </a:rPr>
              <a:t>từ ngày </a:t>
            </a:r>
            <a:r>
              <a:rPr lang="vi-VN" sz="2800" b="1" dirty="0" smtClean="0">
                <a:solidFill>
                  <a:schemeClr val="tx1"/>
                </a:solidFill>
              </a:rPr>
              <a:t>01/0</a:t>
            </a:r>
            <a:r>
              <a:rPr lang="en-US" sz="2800" b="1" dirty="0" smtClean="0">
                <a:solidFill>
                  <a:schemeClr val="tx1"/>
                </a:solidFill>
              </a:rPr>
              <a:t>5</a:t>
            </a:r>
            <a:r>
              <a:rPr lang="vi-VN" sz="2800" b="1" dirty="0" smtClean="0">
                <a:solidFill>
                  <a:schemeClr val="tx1"/>
                </a:solidFill>
              </a:rPr>
              <a:t>/201</a:t>
            </a:r>
            <a:r>
              <a:rPr lang="en-US" sz="2800" b="1" dirty="0" smtClean="0">
                <a:solidFill>
                  <a:schemeClr val="tx1"/>
                </a:solidFill>
              </a:rPr>
              <a:t>5</a:t>
            </a:r>
            <a:r>
              <a:rPr lang="vi-VN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về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sau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</a:p>
          <a:p>
            <a:pPr marL="914400" indent="-388938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Hi</a:t>
            </a:r>
            <a:r>
              <a:rPr lang="vi-VN" sz="2800" dirty="0" smtClean="0">
                <a:solidFill>
                  <a:schemeClr val="tx1"/>
                </a:solidFill>
              </a:rPr>
              <a:t>ện </a:t>
            </a:r>
            <a:r>
              <a:rPr lang="vi-VN" sz="2800" dirty="0">
                <a:solidFill>
                  <a:schemeClr val="tx1"/>
                </a:solidFill>
              </a:rPr>
              <a:t>đang sinh sống </a:t>
            </a:r>
            <a:r>
              <a:rPr lang="vi-VN" sz="2800" dirty="0" smtClean="0">
                <a:solidFill>
                  <a:schemeClr val="tx1"/>
                </a:solidFill>
              </a:rPr>
              <a:t>tại</a:t>
            </a:r>
            <a:r>
              <a:rPr lang="en-US" sz="2800" dirty="0" smtClean="0">
                <a:solidFill>
                  <a:schemeClr val="tx1"/>
                </a:solidFill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</a:rPr>
              <a:t>Quận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8, 10, 12, </a:t>
            </a:r>
            <a:r>
              <a:rPr lang="en-US" sz="2800" dirty="0" err="1">
                <a:solidFill>
                  <a:schemeClr val="tx1"/>
                </a:solidFill>
              </a:rPr>
              <a:t>Bình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Thạnh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Phú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Nhuận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914400" indent="-388938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K</a:t>
            </a:r>
            <a:r>
              <a:rPr lang="vi-VN" sz="2800" dirty="0" smtClean="0">
                <a:solidFill>
                  <a:schemeClr val="tx1"/>
                </a:solidFill>
              </a:rPr>
              <a:t>hông </a:t>
            </a:r>
            <a:r>
              <a:rPr lang="vi-VN" sz="2800" dirty="0">
                <a:solidFill>
                  <a:schemeClr val="tx1"/>
                </a:solidFill>
              </a:rPr>
              <a:t>kể tiền sử đã uống hoặc tiêm vắc xin bại liệt trước </a:t>
            </a:r>
            <a:r>
              <a:rPr lang="vi-VN" sz="2800" dirty="0" smtClean="0">
                <a:solidFill>
                  <a:schemeClr val="tx1"/>
                </a:solidFill>
              </a:rPr>
              <a:t>đó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  <a:r>
              <a:rPr lang="nl-NL" sz="2400" dirty="0"/>
              <a:t>Chỉ cho trẻ uống vắc xin bOPV khi trong vòng 1 tháng qua (kể từ ngày tiêm chủng của chiến dịch) trẻ không uống vắc xin bại liệt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TP </a:t>
            </a:r>
            <a:r>
              <a:rPr lang="en-US" sz="2800" dirty="0" err="1" smtClean="0">
                <a:solidFill>
                  <a:schemeClr val="tx1"/>
                </a:solidFill>
              </a:rPr>
              <a:t>ước</a:t>
            </a:r>
            <a:r>
              <a:rPr lang="en-US" sz="2800" dirty="0" smtClean="0">
                <a:solidFill>
                  <a:schemeClr val="tx1"/>
                </a:solidFill>
              </a:rPr>
              <a:t> ban </a:t>
            </a:r>
            <a:r>
              <a:rPr lang="en-US" sz="2800" dirty="0" err="1" smtClean="0">
                <a:solidFill>
                  <a:schemeClr val="tx1"/>
                </a:solidFill>
              </a:rPr>
              <a:t>đầu</a:t>
            </a:r>
            <a:r>
              <a:rPr lang="en-US" sz="2800" dirty="0" smtClean="0">
                <a:solidFill>
                  <a:schemeClr val="tx1"/>
                </a:solidFill>
              </a:rPr>
              <a:t>: 123.705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Số</a:t>
            </a:r>
            <a:r>
              <a:rPr lang="en-US" sz="2800" dirty="0" smtClean="0">
                <a:solidFill>
                  <a:schemeClr val="tx1"/>
                </a:solidFill>
              </a:rPr>
              <a:t> QH </a:t>
            </a:r>
            <a:r>
              <a:rPr lang="en-US" sz="2800" dirty="0" err="1" smtClean="0">
                <a:solidFill>
                  <a:schemeClr val="tx1"/>
                </a:solidFill>
              </a:rPr>
              <a:t>gửi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trẻ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đi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học</a:t>
            </a:r>
            <a:r>
              <a:rPr lang="en-US" sz="2800" dirty="0" smtClean="0">
                <a:solidFill>
                  <a:schemeClr val="tx1"/>
                </a:solidFill>
              </a:rPr>
              <a:t> (</a:t>
            </a:r>
            <a:r>
              <a:rPr lang="en-US" sz="2800" dirty="0" err="1" smtClean="0">
                <a:solidFill>
                  <a:schemeClr val="tx1"/>
                </a:solidFill>
              </a:rPr>
              <a:t>đến</a:t>
            </a:r>
            <a:r>
              <a:rPr lang="en-US" sz="2800" dirty="0" smtClean="0">
                <a:solidFill>
                  <a:schemeClr val="tx1"/>
                </a:solidFill>
              </a:rPr>
              <a:t> 4/7/2020): 68.196</a:t>
            </a:r>
            <a:endParaRPr lang="en-US" sz="2800" b="1" dirty="0">
              <a:solidFill>
                <a:schemeClr val="tx1"/>
              </a:solidFill>
            </a:endParaRPr>
          </a:p>
          <a:p>
            <a:pPr marL="287338" indent="-287338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740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22976810"/>
              </p:ext>
            </p:extLst>
          </p:nvPr>
        </p:nvGraphicFramePr>
        <p:xfrm>
          <a:off x="1470733" y="491519"/>
          <a:ext cx="8273769" cy="52859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9156">
                  <a:extLst>
                    <a:ext uri="{9D8B030D-6E8A-4147-A177-3AD203B41FA5}">
                      <a16:colId xmlns:a16="http://schemas.microsoft.com/office/drawing/2014/main" xmlns="" val="2668408154"/>
                    </a:ext>
                  </a:extLst>
                </a:gridCol>
                <a:gridCol w="1353066">
                  <a:extLst>
                    <a:ext uri="{9D8B030D-6E8A-4147-A177-3AD203B41FA5}">
                      <a16:colId xmlns:a16="http://schemas.microsoft.com/office/drawing/2014/main" xmlns="" val="2138919124"/>
                    </a:ext>
                  </a:extLst>
                </a:gridCol>
                <a:gridCol w="1724072">
                  <a:extLst>
                    <a:ext uri="{9D8B030D-6E8A-4147-A177-3AD203B41FA5}">
                      <a16:colId xmlns:a16="http://schemas.microsoft.com/office/drawing/2014/main" xmlns="" val="4256303757"/>
                    </a:ext>
                  </a:extLst>
                </a:gridCol>
                <a:gridCol w="1624083">
                  <a:extLst>
                    <a:ext uri="{9D8B030D-6E8A-4147-A177-3AD203B41FA5}">
                      <a16:colId xmlns:a16="http://schemas.microsoft.com/office/drawing/2014/main" xmlns="" val="1423059542"/>
                    </a:ext>
                  </a:extLst>
                </a:gridCol>
                <a:gridCol w="1883392">
                  <a:extLst>
                    <a:ext uri="{9D8B030D-6E8A-4147-A177-3AD203B41FA5}">
                      <a16:colId xmlns:a16="http://schemas.microsoft.com/office/drawing/2014/main" xmlns="" val="3095290069"/>
                    </a:ext>
                  </a:extLst>
                </a:gridCol>
              </a:tblGrid>
              <a:tr h="118715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Quận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huyện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Quận</a:t>
                      </a:r>
                      <a:r>
                        <a:rPr lang="en-US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24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huyện</a:t>
                      </a:r>
                      <a:r>
                        <a:rPr lang="en-US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gửi</a:t>
                      </a:r>
                      <a:r>
                        <a:rPr lang="en-US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US" sz="24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sinh</a:t>
                      </a:r>
                      <a:endParaRPr lang="en-US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Ước số </a:t>
                      </a:r>
                      <a:r>
                        <a:rPr lang="en-US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trẻ ở nhà theo CD MR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u="none" strike="noStrike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Tổng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none" strike="noStrike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trẻ chiến dịch bOPV</a:t>
                      </a:r>
                      <a:endParaRPr lang="en-US" sz="2400" b="1" i="0" u="none" strike="noStrike" smtClean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fontAlgn="b"/>
                      <a:endParaRPr lang="en-US" sz="2400" b="1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76691028"/>
                  </a:ext>
                </a:extLst>
              </a:tr>
              <a:tr h="63556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Quận</a:t>
                      </a:r>
                      <a:r>
                        <a:rPr lang="en-US" sz="2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15272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4562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19.834</a:t>
                      </a:r>
                      <a:endParaRPr lang="en-US" sz="2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20.000</a:t>
                      </a:r>
                      <a:endParaRPr lang="en-US" sz="2400" b="1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27616342"/>
                  </a:ext>
                </a:extLst>
              </a:tr>
              <a:tr h="63556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Quận10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5613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6.343</a:t>
                      </a:r>
                      <a:endParaRPr lang="en-US" sz="2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8.000</a:t>
                      </a:r>
                      <a:endParaRPr lang="en-US" sz="2400" b="1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64518856"/>
                  </a:ext>
                </a:extLst>
              </a:tr>
              <a:tr h="63556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Quận12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24817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10965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35.782</a:t>
                      </a:r>
                      <a:endParaRPr lang="en-US" sz="2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37.000</a:t>
                      </a:r>
                      <a:endParaRPr lang="en-US" sz="2400" b="1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0029093"/>
                  </a:ext>
                </a:extLst>
              </a:tr>
              <a:tr h="63556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Bình</a:t>
                      </a:r>
                      <a:r>
                        <a:rPr lang="en-US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Thạnh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16032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17.878</a:t>
                      </a:r>
                      <a:endParaRPr lang="en-US" sz="2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18.000</a:t>
                      </a:r>
                      <a:endParaRPr lang="en-US" sz="2400" b="1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92452986"/>
                  </a:ext>
                </a:extLst>
              </a:tr>
              <a:tr h="63556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Phú</a:t>
                      </a:r>
                      <a:r>
                        <a:rPr lang="en-US" sz="24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Nhuận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6462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7.074</a:t>
                      </a:r>
                      <a:endParaRPr lang="en-US" sz="2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8.000</a:t>
                      </a:r>
                      <a:endParaRPr lang="en-US" sz="2400" b="1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68359138"/>
                  </a:ext>
                </a:extLst>
              </a:tr>
              <a:tr h="63556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Tổng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68196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18715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86.911</a:t>
                      </a:r>
                      <a:endParaRPr lang="en-US" sz="24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91.000</a:t>
                      </a:r>
                      <a:endParaRPr lang="en-US" sz="2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63016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3378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21817"/>
            <a:ext cx="9739042" cy="1369074"/>
          </a:xfrm>
        </p:spPr>
        <p:txBody>
          <a:bodyPr/>
          <a:lstStyle/>
          <a:p>
            <a:r>
              <a:rPr lang="en-US" smtClean="0"/>
              <a:t>VẮC XIN </a:t>
            </a:r>
            <a:r>
              <a:rPr lang="en-US" cap="none" smtClean="0"/>
              <a:t>b</a:t>
            </a:r>
            <a:r>
              <a:rPr lang="en-US" smtClean="0"/>
              <a:t>OPV CHIẾN DỊCH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97280" y="1899647"/>
            <a:ext cx="10675620" cy="4386853"/>
          </a:xfrm>
        </p:spPr>
        <p:txBody>
          <a:bodyPr>
            <a:normAutofit lnSpcReduction="10000"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schemeClr val="tx1"/>
                </a:solidFill>
              </a:rPr>
              <a:t>V</a:t>
            </a:r>
            <a:r>
              <a:rPr lang="vi-VN" sz="2800" smtClean="0">
                <a:solidFill>
                  <a:schemeClr val="tx1"/>
                </a:solidFill>
              </a:rPr>
              <a:t>ắc </a:t>
            </a:r>
            <a:r>
              <a:rPr lang="vi-VN" sz="2800">
                <a:solidFill>
                  <a:schemeClr val="tx1"/>
                </a:solidFill>
              </a:rPr>
              <a:t>xin bại liệt 2 týp (bOPV) có chứa kháng nguyên bại liệt týp 1 và týp </a:t>
            </a:r>
            <a:r>
              <a:rPr lang="vi-VN" sz="2800" smtClean="0">
                <a:solidFill>
                  <a:schemeClr val="tx1"/>
                </a:solidFill>
              </a:rPr>
              <a:t>3</a:t>
            </a:r>
            <a:r>
              <a:rPr lang="en-US" sz="2800" smtClean="0">
                <a:solidFill>
                  <a:schemeClr val="tx1"/>
                </a:solidFill>
              </a:rPr>
              <a:t>. Vắc xin bOPV là vx sống giảm độc lực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schemeClr val="tx1"/>
                </a:solidFill>
              </a:rPr>
              <a:t>Vắc </a:t>
            </a:r>
            <a:r>
              <a:rPr lang="en-US" sz="2800">
                <a:solidFill>
                  <a:schemeClr val="tx1"/>
                </a:solidFill>
              </a:rPr>
              <a:t>xin dạng dung dịch, đóng lọ 2ml (20 liều/lọ), hộp chứa 10 lọ, kèm theo ống nhỏ </a:t>
            </a:r>
            <a:r>
              <a:rPr lang="en-US" sz="2800" smtClean="0">
                <a:solidFill>
                  <a:schemeClr val="tx1"/>
                </a:solidFill>
              </a:rPr>
              <a:t>giọt. Bảo quản 2 đến 8 độ C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vi-VN" sz="2800" smtClean="0">
                <a:solidFill>
                  <a:schemeClr val="tx1"/>
                </a:solidFill>
              </a:rPr>
              <a:t>Liều </a:t>
            </a:r>
            <a:r>
              <a:rPr lang="vi-VN" sz="2800">
                <a:solidFill>
                  <a:schemeClr val="tx1"/>
                </a:solidFill>
              </a:rPr>
              <a:t>uống 0,1 ml/liều (tương đương 2 giọt</a:t>
            </a:r>
            <a:r>
              <a:rPr lang="vi-VN" sz="2800" smtClean="0">
                <a:solidFill>
                  <a:schemeClr val="tx1"/>
                </a:solidFill>
              </a:rPr>
              <a:t>)</a:t>
            </a:r>
            <a:endParaRPr lang="en-US" sz="2800" smtClean="0">
              <a:solidFill>
                <a:schemeClr val="tx1"/>
              </a:solidFill>
            </a:endParaRP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vi-VN" sz="2800">
                <a:solidFill>
                  <a:srgbClr val="0070C0"/>
                </a:solidFill>
              </a:rPr>
              <a:t>Nhỏ 2 giọt vắc xin từ ống nhỏ giọt vào miệng trẻ, không để ống nhỏ giọt chạm vào trẻ để tránh nước bọt dính vào ống nhỏ </a:t>
            </a:r>
            <a:r>
              <a:rPr lang="vi-VN" sz="2800" smtClean="0">
                <a:solidFill>
                  <a:srgbClr val="0070C0"/>
                </a:solidFill>
              </a:rPr>
              <a:t>giọt</a:t>
            </a:r>
            <a:endParaRPr lang="en-US" sz="2800" smtClean="0">
              <a:solidFill>
                <a:srgbClr val="0070C0"/>
              </a:solidFill>
            </a:endParaRP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vi-VN" sz="2800">
                <a:solidFill>
                  <a:srgbClr val="C00000"/>
                </a:solidFill>
              </a:rPr>
              <a:t>Mỗi trẻ được uống 02 liều vắc xin </a:t>
            </a:r>
            <a:r>
              <a:rPr lang="vi-VN" sz="2800" smtClean="0">
                <a:solidFill>
                  <a:srgbClr val="C00000"/>
                </a:solidFill>
              </a:rPr>
              <a:t>bOPV</a:t>
            </a:r>
            <a:r>
              <a:rPr lang="en-US" sz="2800" smtClean="0">
                <a:solidFill>
                  <a:srgbClr val="C00000"/>
                </a:solidFill>
              </a:rPr>
              <a:t>, mỗi liều</a:t>
            </a:r>
            <a:r>
              <a:rPr lang="vi-VN" sz="2800" smtClean="0">
                <a:solidFill>
                  <a:srgbClr val="C00000"/>
                </a:solidFill>
              </a:rPr>
              <a:t> </a:t>
            </a:r>
            <a:r>
              <a:rPr lang="vi-VN" sz="2800">
                <a:solidFill>
                  <a:srgbClr val="C00000"/>
                </a:solidFill>
              </a:rPr>
              <a:t>cách nhau 1 </a:t>
            </a:r>
            <a:r>
              <a:rPr lang="vi-VN" sz="2800" smtClean="0">
                <a:solidFill>
                  <a:srgbClr val="C00000"/>
                </a:solidFill>
              </a:rPr>
              <a:t>tháng</a:t>
            </a:r>
            <a:endParaRPr lang="en-US" sz="2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620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21817"/>
            <a:ext cx="9739042" cy="1369074"/>
          </a:xfrm>
        </p:spPr>
        <p:txBody>
          <a:bodyPr/>
          <a:lstStyle/>
          <a:p>
            <a:r>
              <a:rPr lang="en-US" smtClean="0"/>
              <a:t>Hình thức tiêm chiến dịch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97280" y="1899647"/>
            <a:ext cx="9739042" cy="4032225"/>
          </a:xfrm>
        </p:spPr>
        <p:txBody>
          <a:bodyPr>
            <a:normAutofit/>
          </a:bodyPr>
          <a:lstStyle/>
          <a:p>
            <a:pPr marL="519113" indent="-519113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800" b="1" dirty="0" err="1" smtClean="0">
                <a:solidFill>
                  <a:srgbClr val="FF0000"/>
                </a:solidFill>
              </a:rPr>
              <a:t>Uống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vx</a:t>
            </a:r>
            <a:r>
              <a:rPr lang="vi-VN" sz="2800" b="1" dirty="0" smtClean="0">
                <a:solidFill>
                  <a:srgbClr val="FF0000"/>
                </a:solidFill>
              </a:rPr>
              <a:t> </a:t>
            </a:r>
            <a:r>
              <a:rPr lang="vi-VN" sz="2800" b="1" dirty="0">
                <a:solidFill>
                  <a:srgbClr val="FF0000"/>
                </a:solidFill>
              </a:rPr>
              <a:t>tại trường học cho trẻ đi học: </a:t>
            </a:r>
            <a:r>
              <a:rPr lang="vi-VN" sz="2800" dirty="0">
                <a:solidFill>
                  <a:srgbClr val="FF0000"/>
                </a:solidFill>
              </a:rPr>
              <a:t>trường mầm non, mẫu giáo, nhà trẻ, nhóm trẻ gia </a:t>
            </a:r>
            <a:r>
              <a:rPr lang="vi-VN" sz="2800" dirty="0" smtClean="0">
                <a:solidFill>
                  <a:srgbClr val="FF0000"/>
                </a:solidFill>
              </a:rPr>
              <a:t>đình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519113" indent="-519113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800" b="1" dirty="0" err="1" smtClean="0"/>
              <a:t>Uống</a:t>
            </a:r>
            <a:r>
              <a:rPr lang="vi-VN" sz="2800" b="1" dirty="0" smtClean="0"/>
              <a:t> </a:t>
            </a:r>
            <a:r>
              <a:rPr lang="vi-VN" sz="2800" b="1" dirty="0"/>
              <a:t>tại Trạm Y tế </a:t>
            </a:r>
            <a:r>
              <a:rPr lang="vi-VN" sz="2800" dirty="0"/>
              <a:t>phường xã cho trẻ không đi học và tiêm vét cho trẻ chưa được </a:t>
            </a:r>
            <a:r>
              <a:rPr lang="en-US" sz="2800" dirty="0" err="1" smtClean="0"/>
              <a:t>uống</a:t>
            </a:r>
            <a:r>
              <a:rPr lang="en-US" sz="2800" dirty="0" smtClean="0"/>
              <a:t> </a:t>
            </a:r>
            <a:r>
              <a:rPr lang="vi-VN" sz="2800" dirty="0" smtClean="0"/>
              <a:t>tại </a:t>
            </a:r>
            <a:r>
              <a:rPr lang="vi-VN" sz="2800" dirty="0"/>
              <a:t>trường </a:t>
            </a:r>
            <a:r>
              <a:rPr lang="vi-VN" sz="2800" dirty="0" smtClean="0"/>
              <a:t>học</a:t>
            </a:r>
            <a:endParaRPr lang="vi-VN" sz="2800" dirty="0"/>
          </a:p>
        </p:txBody>
      </p:sp>
    </p:spTree>
    <p:extLst>
      <p:ext uri="{BB962C8B-B14F-4D97-AF65-F5344CB8AC3E}">
        <p14:creationId xmlns:p14="http://schemas.microsoft.com/office/powerpoint/2010/main" xmlns="" val="8047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181230" cy="686392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30560" y="6107456"/>
            <a:ext cx="9035034" cy="59798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355580" y="982980"/>
            <a:ext cx="1836420" cy="452431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smtClean="0">
                <a:latin typeface="Arial" panose="020B0604020202020204" pitchFamily="34" charset="0"/>
                <a:cs typeface="Arial" panose="020B0604020202020204" pitchFamily="34" charset="0"/>
              </a:rPr>
              <a:t>HD phụ huynh đọc thông tin theo dõi trẻ sau tiêm và sđt liên lạc khi cần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723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A73BCFB-B719-45B6-A397-02BD97311AF6}" type="slidenum">
              <a:rPr lang="en-US" altLang="vi-VN"/>
              <a:pPr/>
              <a:t>9</a:t>
            </a:fld>
            <a:endParaRPr lang="en-US" altLang="vi-VN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82980" y="756286"/>
            <a:ext cx="77038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vi-VN" sz="3600" b="1" smtClean="0">
                <a:solidFill>
                  <a:srgbClr val="C00000"/>
                </a:solidFill>
                <a:latin typeface="Arial" charset="0"/>
              </a:rPr>
              <a:t>TỔ </a:t>
            </a:r>
            <a:r>
              <a:rPr lang="en-US" altLang="vi-VN" sz="3600" b="1" dirty="0">
                <a:solidFill>
                  <a:srgbClr val="C00000"/>
                </a:solidFill>
                <a:latin typeface="Arial" charset="0"/>
              </a:rPr>
              <a:t>CHỨC </a:t>
            </a:r>
            <a:r>
              <a:rPr lang="en-US" altLang="vi-VN" sz="3600" b="1">
                <a:solidFill>
                  <a:srgbClr val="C00000"/>
                </a:solidFill>
                <a:latin typeface="Arial" charset="0"/>
              </a:rPr>
              <a:t>BUỔI </a:t>
            </a:r>
            <a:r>
              <a:rPr lang="en-US" altLang="vi-VN" sz="3600" b="1" smtClean="0">
                <a:solidFill>
                  <a:srgbClr val="C00000"/>
                </a:solidFill>
                <a:latin typeface="Arial" charset="0"/>
              </a:rPr>
              <a:t>TIÊM</a:t>
            </a:r>
            <a:endParaRPr lang="en-US" altLang="vi-VN" sz="36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2980" y="1574484"/>
            <a:ext cx="11163300" cy="41395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050" dirty="0">
              <a:latin typeface="Arial" charset="0"/>
            </a:endParaRPr>
          </a:p>
          <a:p>
            <a:pPr>
              <a:defRPr/>
            </a:pPr>
            <a:r>
              <a:rPr lang="en-US" sz="3200" b="1" dirty="0" err="1">
                <a:latin typeface="Arial" charset="0"/>
              </a:rPr>
              <a:t>Thực</a:t>
            </a:r>
            <a:r>
              <a:rPr lang="en-US" sz="3200" b="1" dirty="0">
                <a:latin typeface="Arial" charset="0"/>
              </a:rPr>
              <a:t> </a:t>
            </a:r>
            <a:r>
              <a:rPr lang="en-US" sz="3200" b="1" dirty="0" err="1">
                <a:latin typeface="Arial" charset="0"/>
              </a:rPr>
              <a:t>hiện</a:t>
            </a:r>
            <a:r>
              <a:rPr lang="en-US" sz="3200" b="1" dirty="0">
                <a:latin typeface="Arial" charset="0"/>
              </a:rPr>
              <a:t> </a:t>
            </a:r>
            <a:r>
              <a:rPr lang="en-US" sz="3200" b="1" dirty="0" err="1">
                <a:latin typeface="Arial" charset="0"/>
              </a:rPr>
              <a:t>nghiêm</a:t>
            </a:r>
            <a:r>
              <a:rPr lang="en-US" sz="3200" b="1" dirty="0">
                <a:latin typeface="Arial" charset="0"/>
              </a:rPr>
              <a:t> </a:t>
            </a:r>
            <a:r>
              <a:rPr lang="en-US" sz="3200" b="1" dirty="0" err="1">
                <a:latin typeface="Arial" charset="0"/>
              </a:rPr>
              <a:t>ngặt</a:t>
            </a:r>
            <a:r>
              <a:rPr lang="en-US" sz="3200" b="1" dirty="0">
                <a:latin typeface="Arial" charset="0"/>
              </a:rPr>
              <a:t> </a:t>
            </a:r>
            <a:r>
              <a:rPr lang="en-US" sz="3200" b="1" dirty="0" err="1">
                <a:latin typeface="Arial" charset="0"/>
              </a:rPr>
              <a:t>về</a:t>
            </a:r>
            <a:r>
              <a:rPr lang="en-US" sz="3200" b="1" dirty="0">
                <a:latin typeface="Arial" charset="0"/>
              </a:rPr>
              <a:t> an </a:t>
            </a:r>
            <a:r>
              <a:rPr lang="en-US" sz="3200" b="1" dirty="0" err="1">
                <a:latin typeface="Arial" charset="0"/>
              </a:rPr>
              <a:t>toàn</a:t>
            </a:r>
            <a:r>
              <a:rPr lang="en-US" sz="3200" b="1" dirty="0">
                <a:latin typeface="Arial" charset="0"/>
              </a:rPr>
              <a:t> </a:t>
            </a:r>
            <a:r>
              <a:rPr lang="en-US" sz="3200" b="1" dirty="0" err="1">
                <a:latin typeface="Arial" charset="0"/>
              </a:rPr>
              <a:t>tiêm</a:t>
            </a:r>
            <a:r>
              <a:rPr lang="en-US" sz="3200" b="1" dirty="0">
                <a:latin typeface="Arial" charset="0"/>
              </a:rPr>
              <a:t> </a:t>
            </a:r>
            <a:r>
              <a:rPr lang="en-US" sz="3200" b="1" dirty="0" err="1">
                <a:latin typeface="Arial" charset="0"/>
              </a:rPr>
              <a:t>chủng</a:t>
            </a:r>
            <a:endParaRPr lang="en-US" sz="3200" b="1" dirty="0">
              <a:latin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050" dirty="0">
              <a:latin typeface="Arial" charset="0"/>
            </a:endParaRPr>
          </a:p>
          <a:p>
            <a:pPr marL="800100" lvl="1" indent="-342900">
              <a:lnSpc>
                <a:spcPct val="13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dirty="0" err="1">
                <a:solidFill>
                  <a:srgbClr val="7030A0"/>
                </a:solidFill>
                <a:latin typeface="Arial" charset="0"/>
              </a:rPr>
              <a:t>Vaccin</a:t>
            </a:r>
            <a:r>
              <a:rPr lang="en-US" sz="28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Arial" charset="0"/>
              </a:rPr>
              <a:t>và</a:t>
            </a:r>
            <a:r>
              <a:rPr lang="en-US" sz="28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Arial" charset="0"/>
              </a:rPr>
              <a:t>vật</a:t>
            </a:r>
            <a:r>
              <a:rPr lang="en-US" sz="28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Arial" charset="0"/>
              </a:rPr>
              <a:t>tư</a:t>
            </a:r>
            <a:r>
              <a:rPr lang="en-US" sz="28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Arial" charset="0"/>
              </a:rPr>
              <a:t>đủ</a:t>
            </a:r>
            <a:r>
              <a:rPr lang="en-US" sz="28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Arial" charset="0"/>
              </a:rPr>
              <a:t>sử</a:t>
            </a:r>
            <a:r>
              <a:rPr lang="en-US" sz="28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Arial" charset="0"/>
              </a:rPr>
              <a:t>dụng</a:t>
            </a:r>
            <a:endParaRPr lang="en-US" sz="2800" dirty="0">
              <a:solidFill>
                <a:srgbClr val="7030A0"/>
              </a:solidFill>
              <a:latin typeface="Arial" charset="0"/>
            </a:endParaRPr>
          </a:p>
          <a:p>
            <a:pPr marL="800100" lvl="1" indent="-342900">
              <a:lnSpc>
                <a:spcPct val="13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smtClean="0">
                <a:solidFill>
                  <a:srgbClr val="7030A0"/>
                </a:solidFill>
                <a:latin typeface="Arial" charset="0"/>
              </a:rPr>
              <a:t>Bảo </a:t>
            </a:r>
            <a:r>
              <a:rPr lang="en-US" sz="2800" dirty="0" err="1">
                <a:solidFill>
                  <a:srgbClr val="7030A0"/>
                </a:solidFill>
                <a:latin typeface="Arial" charset="0"/>
              </a:rPr>
              <a:t>quản</a:t>
            </a:r>
            <a:r>
              <a:rPr lang="en-US" sz="28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800" err="1">
                <a:solidFill>
                  <a:srgbClr val="7030A0"/>
                </a:solidFill>
                <a:latin typeface="Arial" charset="0"/>
              </a:rPr>
              <a:t>vaccin</a:t>
            </a:r>
            <a:r>
              <a:rPr lang="en-US" sz="280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800" smtClean="0">
                <a:solidFill>
                  <a:srgbClr val="7030A0"/>
                </a:solidFill>
                <a:latin typeface="Arial" charset="0"/>
              </a:rPr>
              <a:t>2 đến 8 độ, đóng gói vx trong hòm lạnh/phích đúng cách</a:t>
            </a:r>
            <a:endParaRPr lang="en-US" sz="2800" dirty="0">
              <a:solidFill>
                <a:srgbClr val="7030A0"/>
              </a:solidFill>
              <a:latin typeface="Arial" charset="0"/>
            </a:endParaRPr>
          </a:p>
          <a:p>
            <a:pPr marL="800100" lvl="1" indent="-342900">
              <a:lnSpc>
                <a:spcPct val="13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smtClean="0">
                <a:solidFill>
                  <a:srgbClr val="7030A0"/>
                </a:solidFill>
                <a:latin typeface="Arial" charset="0"/>
              </a:rPr>
              <a:t>Hộp </a:t>
            </a:r>
            <a:r>
              <a:rPr lang="en-US" sz="2800" dirty="0" err="1">
                <a:solidFill>
                  <a:srgbClr val="7030A0"/>
                </a:solidFill>
                <a:latin typeface="Arial" charset="0"/>
              </a:rPr>
              <a:t>chống</a:t>
            </a:r>
            <a:r>
              <a:rPr lang="en-US" sz="28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Arial" charset="0"/>
              </a:rPr>
              <a:t>sốc</a:t>
            </a:r>
            <a:r>
              <a:rPr lang="en-US" sz="28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Arial" charset="0"/>
              </a:rPr>
              <a:t>và</a:t>
            </a:r>
            <a:r>
              <a:rPr lang="en-US" sz="2800" dirty="0">
                <a:solidFill>
                  <a:srgbClr val="7030A0"/>
                </a:solidFill>
                <a:latin typeface="Arial" charset="0"/>
              </a:rPr>
              <a:t> y </a:t>
            </a:r>
            <a:r>
              <a:rPr lang="en-US" sz="2800" dirty="0" err="1">
                <a:solidFill>
                  <a:srgbClr val="7030A0"/>
                </a:solidFill>
                <a:latin typeface="Arial" charset="0"/>
              </a:rPr>
              <a:t>cụ</a:t>
            </a:r>
            <a:r>
              <a:rPr lang="en-US" sz="28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Arial" charset="0"/>
              </a:rPr>
              <a:t>chống</a:t>
            </a:r>
            <a:r>
              <a:rPr lang="en-US" sz="28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Arial" charset="0"/>
              </a:rPr>
              <a:t>sốc</a:t>
            </a:r>
            <a:r>
              <a:rPr lang="en-US" sz="2800" dirty="0">
                <a:solidFill>
                  <a:srgbClr val="7030A0"/>
                </a:solidFill>
                <a:latin typeface="Arial" charset="0"/>
              </a:rPr>
              <a:t>: </a:t>
            </a:r>
            <a:r>
              <a:rPr lang="en-US" sz="2800" dirty="0" err="1">
                <a:solidFill>
                  <a:srgbClr val="7030A0"/>
                </a:solidFill>
                <a:latin typeface="Arial" charset="0"/>
              </a:rPr>
              <a:t>đủ</a:t>
            </a:r>
            <a:r>
              <a:rPr lang="en-US" sz="28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Arial" charset="0"/>
              </a:rPr>
              <a:t>cơ</a:t>
            </a:r>
            <a:r>
              <a:rPr lang="en-US" sz="28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Arial" charset="0"/>
              </a:rPr>
              <a:t>số</a:t>
            </a:r>
            <a:endParaRPr lang="en-US" sz="2800" dirty="0">
              <a:solidFill>
                <a:srgbClr val="7030A0"/>
              </a:solidFill>
              <a:latin typeface="Arial" charset="0"/>
            </a:endParaRPr>
          </a:p>
          <a:p>
            <a:pPr marL="800100" lvl="1" indent="-342900">
              <a:lnSpc>
                <a:spcPct val="13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smtClean="0">
                <a:solidFill>
                  <a:srgbClr val="7030A0"/>
                </a:solidFill>
                <a:latin typeface="Arial" charset="0"/>
              </a:rPr>
              <a:t>Vệ </a:t>
            </a:r>
            <a:r>
              <a:rPr lang="en-US" sz="2800" dirty="0" err="1">
                <a:solidFill>
                  <a:srgbClr val="7030A0"/>
                </a:solidFill>
                <a:latin typeface="Arial" charset="0"/>
              </a:rPr>
              <a:t>sinh</a:t>
            </a:r>
            <a:r>
              <a:rPr lang="en-US" sz="28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Arial" charset="0"/>
              </a:rPr>
              <a:t>môi</a:t>
            </a:r>
            <a:r>
              <a:rPr lang="en-US" sz="28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Arial" charset="0"/>
              </a:rPr>
              <a:t>trường</a:t>
            </a:r>
            <a:r>
              <a:rPr lang="en-US" sz="2800" dirty="0">
                <a:solidFill>
                  <a:srgbClr val="7030A0"/>
                </a:solidFill>
                <a:latin typeface="Arial" charset="0"/>
              </a:rPr>
              <a:t>: </a:t>
            </a:r>
            <a:r>
              <a:rPr lang="en-US" sz="2800" dirty="0" err="1">
                <a:solidFill>
                  <a:srgbClr val="7030A0"/>
                </a:solidFill>
                <a:latin typeface="Arial" charset="0"/>
              </a:rPr>
              <a:t>rửa</a:t>
            </a:r>
            <a:r>
              <a:rPr lang="en-US" sz="28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Arial" charset="0"/>
              </a:rPr>
              <a:t>tay</a:t>
            </a:r>
            <a:r>
              <a:rPr lang="en-US" sz="2800" dirty="0">
                <a:solidFill>
                  <a:srgbClr val="7030A0"/>
                </a:solidFill>
                <a:latin typeface="Arial" charset="0"/>
              </a:rPr>
              <a:t> &amp; </a:t>
            </a:r>
            <a:r>
              <a:rPr lang="en-US" sz="2800" dirty="0" err="1">
                <a:solidFill>
                  <a:srgbClr val="7030A0"/>
                </a:solidFill>
                <a:latin typeface="Arial" charset="0"/>
              </a:rPr>
              <a:t>khử</a:t>
            </a:r>
            <a:r>
              <a:rPr lang="en-US" sz="28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Arial" charset="0"/>
              </a:rPr>
              <a:t>khuẩn</a:t>
            </a:r>
            <a:endParaRPr lang="en-US" sz="2800" dirty="0">
              <a:solidFill>
                <a:srgbClr val="7030A0"/>
              </a:solidFill>
              <a:latin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2800" dirty="0">
              <a:solidFill>
                <a:srgbClr val="7030A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634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VTI">
  <a:themeElements>
    <a:clrScheme name="Brights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Consolas-Verdana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inimalist_Light_Sales Pitch_03_Win32_AS_v2" id="{CF4846AB-E769-4F64-85D9-28E4AEB533C2}" vid="{4425D9ED-C4EC-465B-AB7E-72A929978A0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6A7FA506-1E93-4CA4-B270-1F08FD18C3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2FE978-FCBC-4C90-A410-B547AA7060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F4328E-77DF-41E8-952F-124AE19F1F7C}">
  <ds:schemaRefs>
    <ds:schemaRef ds:uri="http://purl.org/dc/dcmitype/"/>
    <ds:schemaRef ds:uri="http://schemas.microsoft.com/office/2006/metadata/properties"/>
    <ds:schemaRef ds:uri="71af3243-3dd4-4a8d-8c0d-dd76da1f02a5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16c05727-aa75-4e4a-9b5f-8a80a116589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Light sales pitch presentation</Template>
  <TotalTime>0</TotalTime>
  <Words>491</Words>
  <Application>Microsoft Office PowerPoint</Application>
  <PresentationFormat>Custom</PresentationFormat>
  <Paragraphs>85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RetrospectVTI</vt:lpstr>
      <vt:lpstr>Slide 1</vt:lpstr>
      <vt:lpstr>TRIỂN KHAI  CHIẾN DỊCH UỐNG BỔ SUNG  vắc xin Bại liệt (bOPV) cho trẻ dưới 5 tuổi </vt:lpstr>
      <vt:lpstr>Mục tiêu</vt:lpstr>
      <vt:lpstr>ĐỐI TƯỢNG CHIẾN DỊCH</vt:lpstr>
      <vt:lpstr>Slide 5</vt:lpstr>
      <vt:lpstr>VẮC XIN bOPV CHIẾN DỊCH</vt:lpstr>
      <vt:lpstr>Hình thức tiêm chiến dịch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2020-08-08T15:55:17Z</dcterms:created>
  <dcterms:modified xsi:type="dcterms:W3CDTF">2020-09-08T09:19:52Z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